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Default Extension="gif" ContentType="image/gif"/>
  <Default Extension="tiff" ContentType="image/tiff"/>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72"/>
  </p:notesMasterIdLst>
  <p:handoutMasterIdLst>
    <p:handoutMasterId r:id="rId73"/>
  </p:handoutMasterIdLst>
  <p:sldIdLst>
    <p:sldId id="260" r:id="rId2"/>
    <p:sldId id="550" r:id="rId3"/>
    <p:sldId id="548" r:id="rId4"/>
    <p:sldId id="555" r:id="rId5"/>
    <p:sldId id="547" r:id="rId6"/>
    <p:sldId id="631" r:id="rId7"/>
    <p:sldId id="557" r:id="rId8"/>
    <p:sldId id="618" r:id="rId9"/>
    <p:sldId id="619" r:id="rId10"/>
    <p:sldId id="620" r:id="rId11"/>
    <p:sldId id="621" r:id="rId12"/>
    <p:sldId id="622" r:id="rId13"/>
    <p:sldId id="623" r:id="rId14"/>
    <p:sldId id="624" r:id="rId15"/>
    <p:sldId id="625" r:id="rId16"/>
    <p:sldId id="626" r:id="rId17"/>
    <p:sldId id="627" r:id="rId18"/>
    <p:sldId id="628" r:id="rId19"/>
    <p:sldId id="629" r:id="rId20"/>
    <p:sldId id="630" r:id="rId21"/>
    <p:sldId id="556" r:id="rId22"/>
    <p:sldId id="581" r:id="rId23"/>
    <p:sldId id="582" r:id="rId24"/>
    <p:sldId id="583" r:id="rId25"/>
    <p:sldId id="584" r:id="rId26"/>
    <p:sldId id="585" r:id="rId27"/>
    <p:sldId id="586" r:id="rId28"/>
    <p:sldId id="587" r:id="rId29"/>
    <p:sldId id="588" r:id="rId30"/>
    <p:sldId id="589" r:id="rId31"/>
    <p:sldId id="590" r:id="rId32"/>
    <p:sldId id="591" r:id="rId33"/>
    <p:sldId id="592" r:id="rId34"/>
    <p:sldId id="593" r:id="rId35"/>
    <p:sldId id="594" r:id="rId36"/>
    <p:sldId id="595" r:id="rId37"/>
    <p:sldId id="596" r:id="rId38"/>
    <p:sldId id="597" r:id="rId39"/>
    <p:sldId id="598" r:id="rId40"/>
    <p:sldId id="599" r:id="rId41"/>
    <p:sldId id="600" r:id="rId42"/>
    <p:sldId id="601" r:id="rId43"/>
    <p:sldId id="602" r:id="rId44"/>
    <p:sldId id="603" r:id="rId45"/>
    <p:sldId id="604" r:id="rId46"/>
    <p:sldId id="605" r:id="rId47"/>
    <p:sldId id="606" r:id="rId48"/>
    <p:sldId id="607" r:id="rId49"/>
    <p:sldId id="608" r:id="rId50"/>
    <p:sldId id="609" r:id="rId51"/>
    <p:sldId id="610" r:id="rId52"/>
    <p:sldId id="611" r:id="rId53"/>
    <p:sldId id="612" r:id="rId54"/>
    <p:sldId id="558" r:id="rId55"/>
    <p:sldId id="564" r:id="rId56"/>
    <p:sldId id="577" r:id="rId57"/>
    <p:sldId id="578" r:id="rId58"/>
    <p:sldId id="570" r:id="rId59"/>
    <p:sldId id="571" r:id="rId60"/>
    <p:sldId id="572" r:id="rId61"/>
    <p:sldId id="632" r:id="rId62"/>
    <p:sldId id="566" r:id="rId63"/>
    <p:sldId id="574" r:id="rId64"/>
    <p:sldId id="613" r:id="rId65"/>
    <p:sldId id="614" r:id="rId66"/>
    <p:sldId id="616" r:id="rId67"/>
    <p:sldId id="615" r:id="rId68"/>
    <p:sldId id="617" r:id="rId69"/>
    <p:sldId id="580" r:id="rId70"/>
    <p:sldId id="554" r:id="rId71"/>
  </p:sldIdLst>
  <p:sldSz cx="9144000" cy="6858000" type="screen4x3"/>
  <p:notesSz cx="9296400" cy="6881813"/>
  <p:defaultTextStyle>
    <a:defPPr>
      <a:defRPr lang="en-US"/>
    </a:defPPr>
    <a:lvl1pPr algn="l" rtl="0" fontAlgn="base">
      <a:spcBef>
        <a:spcPct val="0"/>
      </a:spcBef>
      <a:spcAft>
        <a:spcPct val="0"/>
      </a:spcAft>
      <a:defRPr sz="2400" kern="1200">
        <a:solidFill>
          <a:schemeClr val="tx1"/>
        </a:solidFill>
        <a:latin typeface="Arial" charset="0"/>
        <a:ea typeface="ＭＳ Ｐゴシック"/>
        <a:cs typeface="Arial" charset="0"/>
      </a:defRPr>
    </a:lvl1pPr>
    <a:lvl2pPr marL="457200" algn="l" rtl="0" fontAlgn="base">
      <a:spcBef>
        <a:spcPct val="0"/>
      </a:spcBef>
      <a:spcAft>
        <a:spcPct val="0"/>
      </a:spcAft>
      <a:defRPr sz="2400" kern="1200">
        <a:solidFill>
          <a:schemeClr val="tx1"/>
        </a:solidFill>
        <a:latin typeface="Arial" charset="0"/>
        <a:ea typeface="ＭＳ Ｐゴシック"/>
        <a:cs typeface="Arial" charset="0"/>
      </a:defRPr>
    </a:lvl2pPr>
    <a:lvl3pPr marL="914400" algn="l" rtl="0" fontAlgn="base">
      <a:spcBef>
        <a:spcPct val="0"/>
      </a:spcBef>
      <a:spcAft>
        <a:spcPct val="0"/>
      </a:spcAft>
      <a:defRPr sz="2400" kern="1200">
        <a:solidFill>
          <a:schemeClr val="tx1"/>
        </a:solidFill>
        <a:latin typeface="Arial" charset="0"/>
        <a:ea typeface="ＭＳ Ｐゴシック"/>
        <a:cs typeface="Arial" charset="0"/>
      </a:defRPr>
    </a:lvl3pPr>
    <a:lvl4pPr marL="1371600" algn="l" rtl="0" fontAlgn="base">
      <a:spcBef>
        <a:spcPct val="0"/>
      </a:spcBef>
      <a:spcAft>
        <a:spcPct val="0"/>
      </a:spcAft>
      <a:defRPr sz="2400" kern="1200">
        <a:solidFill>
          <a:schemeClr val="tx1"/>
        </a:solidFill>
        <a:latin typeface="Arial" charset="0"/>
        <a:ea typeface="ＭＳ Ｐゴシック"/>
        <a:cs typeface="Arial" charset="0"/>
      </a:defRPr>
    </a:lvl4pPr>
    <a:lvl5pPr marL="1828800" algn="l" rtl="0" fontAlgn="base">
      <a:spcBef>
        <a:spcPct val="0"/>
      </a:spcBef>
      <a:spcAft>
        <a:spcPct val="0"/>
      </a:spcAft>
      <a:defRPr sz="2400" kern="1200">
        <a:solidFill>
          <a:schemeClr val="tx1"/>
        </a:solidFill>
        <a:latin typeface="Arial" charset="0"/>
        <a:ea typeface="ＭＳ Ｐゴシック"/>
        <a:cs typeface="Arial" charset="0"/>
      </a:defRPr>
    </a:lvl5pPr>
    <a:lvl6pPr marL="2286000" algn="l" defTabSz="914400" rtl="0" eaLnBrk="1" latinLnBrk="0" hangingPunct="1">
      <a:defRPr sz="2400" kern="1200">
        <a:solidFill>
          <a:schemeClr val="tx1"/>
        </a:solidFill>
        <a:latin typeface="Arial" charset="0"/>
        <a:ea typeface="ＭＳ Ｐゴシック"/>
        <a:cs typeface="Arial" charset="0"/>
      </a:defRPr>
    </a:lvl6pPr>
    <a:lvl7pPr marL="2743200" algn="l" defTabSz="914400" rtl="0" eaLnBrk="1" latinLnBrk="0" hangingPunct="1">
      <a:defRPr sz="2400" kern="1200">
        <a:solidFill>
          <a:schemeClr val="tx1"/>
        </a:solidFill>
        <a:latin typeface="Arial" charset="0"/>
        <a:ea typeface="ＭＳ Ｐゴシック"/>
        <a:cs typeface="Arial" charset="0"/>
      </a:defRPr>
    </a:lvl7pPr>
    <a:lvl8pPr marL="3200400" algn="l" defTabSz="914400" rtl="0" eaLnBrk="1" latinLnBrk="0" hangingPunct="1">
      <a:defRPr sz="2400" kern="1200">
        <a:solidFill>
          <a:schemeClr val="tx1"/>
        </a:solidFill>
        <a:latin typeface="Arial" charset="0"/>
        <a:ea typeface="ＭＳ Ｐゴシック"/>
        <a:cs typeface="Arial" charset="0"/>
      </a:defRPr>
    </a:lvl8pPr>
    <a:lvl9pPr marL="3657600" algn="l" defTabSz="914400" rtl="0" eaLnBrk="1" latinLnBrk="0" hangingPunct="1">
      <a:defRPr sz="2400" kern="1200">
        <a:solidFill>
          <a:schemeClr val="tx1"/>
        </a:solidFill>
        <a:latin typeface="Arial" charset="0"/>
        <a:ea typeface="ＭＳ Ｐゴシック"/>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CC0000"/>
    <a:srgbClr val="0000FF"/>
    <a:srgbClr val="0066FF"/>
    <a:srgbClr val="6699FF"/>
    <a:srgbClr val="99CCFF"/>
    <a:srgbClr val="4D4D4D"/>
    <a:srgbClr val="FFCCC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51" autoAdjust="0"/>
    <p:restoredTop sz="94676" autoAdjust="0"/>
  </p:normalViewPr>
  <p:slideViewPr>
    <p:cSldViewPr snapToGrid="0">
      <p:cViewPr varScale="1">
        <p:scale>
          <a:sx n="98" d="100"/>
          <a:sy n="98" d="100"/>
        </p:scale>
        <p:origin x="-36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26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4306" name="Rectangle 2"/>
          <p:cNvSpPr>
            <a:spLocks noGrp="1" noChangeArrowheads="1"/>
          </p:cNvSpPr>
          <p:nvPr>
            <p:ph type="hdr" sz="quarter"/>
          </p:nvPr>
        </p:nvSpPr>
        <p:spPr bwMode="auto">
          <a:xfrm>
            <a:off x="2" y="0"/>
            <a:ext cx="4029282" cy="34432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ea typeface="ＭＳ Ｐゴシック" charset="-128"/>
                <a:cs typeface="+mn-cs"/>
              </a:defRPr>
            </a:lvl1pPr>
          </a:lstStyle>
          <a:p>
            <a:pPr>
              <a:defRPr/>
            </a:pPr>
            <a:endParaRPr lang="en-US"/>
          </a:p>
        </p:txBody>
      </p:sp>
      <p:sp>
        <p:nvSpPr>
          <p:cNvPr id="354307" name="Rectangle 3"/>
          <p:cNvSpPr>
            <a:spLocks noGrp="1" noChangeArrowheads="1"/>
          </p:cNvSpPr>
          <p:nvPr>
            <p:ph type="dt" sz="quarter" idx="1"/>
          </p:nvPr>
        </p:nvSpPr>
        <p:spPr bwMode="auto">
          <a:xfrm>
            <a:off x="5265014" y="0"/>
            <a:ext cx="4029282" cy="34432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ea typeface="ＭＳ Ｐゴシック" charset="-128"/>
                <a:cs typeface="+mn-cs"/>
              </a:defRPr>
            </a:lvl1pPr>
          </a:lstStyle>
          <a:p>
            <a:pPr>
              <a:defRPr/>
            </a:pPr>
            <a:endParaRPr lang="en-US"/>
          </a:p>
        </p:txBody>
      </p:sp>
      <p:sp>
        <p:nvSpPr>
          <p:cNvPr id="354308" name="Rectangle 4"/>
          <p:cNvSpPr>
            <a:spLocks noGrp="1" noChangeArrowheads="1"/>
          </p:cNvSpPr>
          <p:nvPr>
            <p:ph type="ftr" sz="quarter" idx="2"/>
          </p:nvPr>
        </p:nvSpPr>
        <p:spPr bwMode="auto">
          <a:xfrm>
            <a:off x="2" y="6536312"/>
            <a:ext cx="4029282" cy="344326"/>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ea typeface="ＭＳ Ｐゴシック" charset="-128"/>
                <a:cs typeface="+mn-cs"/>
              </a:defRPr>
            </a:lvl1pPr>
          </a:lstStyle>
          <a:p>
            <a:pPr>
              <a:defRPr/>
            </a:pPr>
            <a:endParaRPr lang="en-US"/>
          </a:p>
        </p:txBody>
      </p:sp>
      <p:sp>
        <p:nvSpPr>
          <p:cNvPr id="354309" name="Rectangle 5"/>
          <p:cNvSpPr>
            <a:spLocks noGrp="1" noChangeArrowheads="1"/>
          </p:cNvSpPr>
          <p:nvPr>
            <p:ph type="sldNum" sz="quarter" idx="3"/>
          </p:nvPr>
        </p:nvSpPr>
        <p:spPr bwMode="auto">
          <a:xfrm>
            <a:off x="5265014" y="6536312"/>
            <a:ext cx="4029282" cy="344326"/>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ea typeface="ＭＳ Ｐゴシック" charset="-128"/>
                <a:cs typeface="+mn-cs"/>
              </a:defRPr>
            </a:lvl1pPr>
          </a:lstStyle>
          <a:p>
            <a:pPr>
              <a:defRPr/>
            </a:pPr>
            <a:fld id="{D3670FBE-48B5-4165-8EC8-98E9F8D801B1}"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2" y="0"/>
            <a:ext cx="4029282" cy="344326"/>
          </a:xfrm>
          <a:prstGeom prst="rect">
            <a:avLst/>
          </a:prstGeom>
          <a:noFill/>
          <a:ln w="9525">
            <a:noFill/>
            <a:miter lim="800000"/>
            <a:headEnd/>
            <a:tailEnd/>
          </a:ln>
        </p:spPr>
        <p:txBody>
          <a:bodyPr vert="horz" wrap="square" lIns="93172" tIns="46586" rIns="93172" bIns="46586" numCol="1" anchor="t" anchorCtr="0" compatLnSpc="1">
            <a:prstTxWarp prst="textNoShape">
              <a:avLst/>
            </a:prstTxWarp>
          </a:bodyPr>
          <a:lstStyle>
            <a:lvl1pPr defTabSz="931863" eaLnBrk="0" hangingPunct="0">
              <a:defRPr sz="1200">
                <a:ea typeface="ＭＳ Ｐゴシック" charset="-128"/>
                <a:cs typeface="+mn-cs"/>
              </a:defRPr>
            </a:lvl1pPr>
          </a:lstStyle>
          <a:p>
            <a:pPr>
              <a:defRPr/>
            </a:pPr>
            <a:endParaRPr lang="en-US"/>
          </a:p>
        </p:txBody>
      </p:sp>
      <p:sp>
        <p:nvSpPr>
          <p:cNvPr id="3075" name="Rectangle 3"/>
          <p:cNvSpPr>
            <a:spLocks noGrp="1" noChangeArrowheads="1"/>
          </p:cNvSpPr>
          <p:nvPr>
            <p:ph type="dt" idx="1"/>
          </p:nvPr>
        </p:nvSpPr>
        <p:spPr bwMode="auto">
          <a:xfrm>
            <a:off x="5267119" y="0"/>
            <a:ext cx="4029282" cy="344326"/>
          </a:xfrm>
          <a:prstGeom prst="rect">
            <a:avLst/>
          </a:prstGeom>
          <a:noFill/>
          <a:ln w="9525">
            <a:noFill/>
            <a:miter lim="800000"/>
            <a:headEnd/>
            <a:tailEnd/>
          </a:ln>
        </p:spPr>
        <p:txBody>
          <a:bodyPr vert="horz" wrap="square" lIns="93172" tIns="46586" rIns="93172" bIns="46586" numCol="1" anchor="t" anchorCtr="0" compatLnSpc="1">
            <a:prstTxWarp prst="textNoShape">
              <a:avLst/>
            </a:prstTxWarp>
          </a:bodyPr>
          <a:lstStyle>
            <a:lvl1pPr algn="r" defTabSz="931863" eaLnBrk="0" hangingPunct="0">
              <a:defRPr sz="1200">
                <a:ea typeface="ＭＳ Ｐゴシック" charset="-128"/>
                <a:cs typeface="+mn-cs"/>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2927350" y="515938"/>
            <a:ext cx="3441700" cy="2581275"/>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1239942" y="3269334"/>
            <a:ext cx="6816518" cy="3096581"/>
          </a:xfrm>
          <a:prstGeom prst="rect">
            <a:avLst/>
          </a:prstGeom>
          <a:noFill/>
          <a:ln w="9525">
            <a:noFill/>
            <a:miter lim="800000"/>
            <a:headEnd/>
            <a:tailEnd/>
          </a:ln>
        </p:spPr>
        <p:txBody>
          <a:bodyPr vert="horz" wrap="square" lIns="93172" tIns="46586" rIns="93172" bIns="46586"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2" y="6537490"/>
            <a:ext cx="4029282" cy="344325"/>
          </a:xfrm>
          <a:prstGeom prst="rect">
            <a:avLst/>
          </a:prstGeom>
          <a:noFill/>
          <a:ln w="9525">
            <a:noFill/>
            <a:miter lim="800000"/>
            <a:headEnd/>
            <a:tailEnd/>
          </a:ln>
        </p:spPr>
        <p:txBody>
          <a:bodyPr vert="horz" wrap="square" lIns="93172" tIns="46586" rIns="93172" bIns="46586" numCol="1" anchor="b" anchorCtr="0" compatLnSpc="1">
            <a:prstTxWarp prst="textNoShape">
              <a:avLst/>
            </a:prstTxWarp>
          </a:bodyPr>
          <a:lstStyle>
            <a:lvl1pPr defTabSz="931863" eaLnBrk="0" hangingPunct="0">
              <a:defRPr sz="1200">
                <a:ea typeface="ＭＳ Ｐゴシック" charset="-128"/>
                <a:cs typeface="+mn-cs"/>
              </a:defRPr>
            </a:lvl1pPr>
          </a:lstStyle>
          <a:p>
            <a:pPr>
              <a:defRPr/>
            </a:pPr>
            <a:endParaRPr lang="en-US"/>
          </a:p>
        </p:txBody>
      </p:sp>
      <p:sp>
        <p:nvSpPr>
          <p:cNvPr id="3079" name="Rectangle 7"/>
          <p:cNvSpPr>
            <a:spLocks noGrp="1" noChangeArrowheads="1"/>
          </p:cNvSpPr>
          <p:nvPr>
            <p:ph type="sldNum" sz="quarter" idx="5"/>
          </p:nvPr>
        </p:nvSpPr>
        <p:spPr bwMode="auto">
          <a:xfrm>
            <a:off x="5267119" y="6537490"/>
            <a:ext cx="4029282" cy="344325"/>
          </a:xfrm>
          <a:prstGeom prst="rect">
            <a:avLst/>
          </a:prstGeom>
          <a:noFill/>
          <a:ln w="9525">
            <a:noFill/>
            <a:miter lim="800000"/>
            <a:headEnd/>
            <a:tailEnd/>
          </a:ln>
        </p:spPr>
        <p:txBody>
          <a:bodyPr vert="horz" wrap="square" lIns="93172" tIns="46586" rIns="93172" bIns="46586" numCol="1" anchor="b" anchorCtr="0" compatLnSpc="1">
            <a:prstTxWarp prst="textNoShape">
              <a:avLst/>
            </a:prstTxWarp>
          </a:bodyPr>
          <a:lstStyle>
            <a:lvl1pPr algn="r" defTabSz="931863" eaLnBrk="0" hangingPunct="0">
              <a:defRPr sz="1200">
                <a:ea typeface="ＭＳ Ｐゴシック" charset="-128"/>
                <a:cs typeface="+mn-cs"/>
              </a:defRPr>
            </a:lvl1pPr>
          </a:lstStyle>
          <a:p>
            <a:pPr>
              <a:defRPr/>
            </a:pPr>
            <a:fld id="{868AE338-9CB5-4507-863F-DB4E7279BAFB}"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p:spPr>
        <p:txBody>
          <a:bodyPr/>
          <a:lstStyle/>
          <a:p>
            <a:fld id="{6E849624-3906-42B9-9A60-88B1B1231F19}" type="slidenum">
              <a:rPr lang="en-US" smtClean="0">
                <a:ea typeface="ＭＳ Ｐゴシック"/>
                <a:cs typeface="ＭＳ Ｐゴシック"/>
              </a:rPr>
              <a:pPr/>
              <a:t>1</a:t>
            </a:fld>
            <a:endParaRPr lang="en-US" smtClean="0">
              <a:ea typeface="ＭＳ Ｐゴシック"/>
              <a:cs typeface="ＭＳ Ｐゴシック"/>
            </a:endParaRPr>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p:spPr>
        <p:txBody>
          <a:bodyPr/>
          <a:lstStyle/>
          <a:p>
            <a:pPr eaLnBrk="1" hangingPunct="1"/>
            <a:endParaRPr lang="en-US" smtClean="0">
              <a:ea typeface="ＭＳ Ｐゴシック"/>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046924CC-D676-4D14-832A-8373E30E0F5D}" type="slidenum">
              <a:rPr lang="en-US" smtClean="0"/>
              <a:pPr/>
              <a:t>23</a:t>
            </a:fld>
            <a:endParaRPr lang="en-US" smtClean="0"/>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D94DAE5E-20E4-477D-A94F-5B0AC2E0DD0A}" type="slidenum">
              <a:rPr lang="en-US" smtClean="0"/>
              <a:pPr/>
              <a:t>24</a:t>
            </a:fld>
            <a:endParaRPr lang="en-US" smtClean="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36C03A95-AA5B-45B9-86F9-5D6D0CE45904}" type="slidenum">
              <a:rPr lang="en-US" smtClean="0"/>
              <a:pPr/>
              <a:t>25</a:t>
            </a:fld>
            <a:endParaRPr lang="en-US" smtClean="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CF700912-0F4C-43F0-82B6-6722580819AC}" type="slidenum">
              <a:rPr lang="en-US" smtClean="0"/>
              <a:pPr/>
              <a:t>26</a:t>
            </a:fld>
            <a:endParaRPr lang="en-US" smtClean="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66A1C1FB-4F08-43D6-AD22-10912D5EDAD7}" type="slidenum">
              <a:rPr lang="en-US" smtClean="0"/>
              <a:pPr/>
              <a:t>27</a:t>
            </a:fld>
            <a:endParaRPr lang="en-US" smtClean="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C47F2685-FD7C-410F-9B26-815A582D1A4E}" type="slidenum">
              <a:rPr lang="en-US" smtClean="0"/>
              <a:pPr/>
              <a:t>28</a:t>
            </a:fld>
            <a:endParaRPr lang="en-US" smtClean="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81F7C83C-1A4A-462E-809C-098AA90486B8}" type="slidenum">
              <a:rPr lang="en-US" smtClean="0"/>
              <a:pPr/>
              <a:t>29</a:t>
            </a:fld>
            <a:endParaRPr lang="en-US" smtClean="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pPr eaLnBrk="1" hangingPunct="1"/>
            <a:r>
              <a:rPr lang="en-US" smtClean="0"/>
              <a:t>Preserves and provides access to permanently valuable federal records</a:t>
            </a:r>
          </a:p>
          <a:p>
            <a:pPr eaLnBrk="1" hangingPunct="1"/>
            <a:endParaRPr lang="en-US" smtClean="0"/>
          </a:p>
          <a:p>
            <a:pPr eaLnBrk="1" hangingPunct="1"/>
            <a:r>
              <a:rPr lang="en-US" smtClean="0"/>
              <a:t>CREATED </a:t>
            </a:r>
          </a:p>
          <a:p>
            <a:pPr eaLnBrk="1" hangingPunct="1"/>
            <a:endParaRPr lang="en-US" smtClean="0"/>
          </a:p>
          <a:p>
            <a:pPr eaLnBrk="1" hangingPunct="1"/>
            <a:r>
              <a:rPr lang="en-US" smtClean="0"/>
              <a:t>In Illinois, Indiana, Michigan, Minnesota, Ohio and Wisconsin</a:t>
            </a:r>
          </a:p>
          <a:p>
            <a:pPr eaLnBrk="1" hangingPunct="1"/>
            <a:endParaRPr lang="en-US" smtClean="0"/>
          </a:p>
          <a:p>
            <a:pPr eaLnBrk="1" hangingPunct="1"/>
            <a:endParaRPr lang="en-US" smtClean="0"/>
          </a:p>
          <a:p>
            <a:pPr eaLnBrk="1" hangingPunct="1"/>
            <a:r>
              <a:rPr lang="en-US" smtClean="0"/>
              <a:t>Exactly what type of records?</a:t>
            </a:r>
          </a:p>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81D9CCE0-5574-41B4-843F-AF010A91703E}" type="slidenum">
              <a:rPr lang="en-US" smtClean="0"/>
              <a:pPr/>
              <a:t>30</a:t>
            </a:fld>
            <a:endParaRPr lang="en-US" smtClean="0"/>
          </a:p>
        </p:txBody>
      </p:sp>
      <p:sp>
        <p:nvSpPr>
          <p:cNvPr id="44035" name="Rectangle 2"/>
          <p:cNvSpPr>
            <a:spLocks noGrp="1" noRot="1" noChangeAspect="1" noChangeArrowheads="1" noTextEdit="1"/>
          </p:cNvSpPr>
          <p:nvPr>
            <p:ph type="sldImg"/>
          </p:nvPr>
        </p:nvSpPr>
        <p:spPr>
          <a:ln/>
        </p:spPr>
      </p:sp>
      <p:sp>
        <p:nvSpPr>
          <p:cNvPr id="44036" name="Text Box 4"/>
          <p:cNvSpPr txBox="1">
            <a:spLocks noChangeArrowheads="1"/>
          </p:cNvSpPr>
          <p:nvPr/>
        </p:nvSpPr>
        <p:spPr bwMode="auto">
          <a:xfrm>
            <a:off x="1239944" y="3211748"/>
            <a:ext cx="7125976" cy="278754"/>
          </a:xfrm>
          <a:prstGeom prst="rect">
            <a:avLst/>
          </a:prstGeom>
          <a:noFill/>
          <a:ln w="9525">
            <a:noFill/>
            <a:miter lim="800000"/>
            <a:headEnd/>
            <a:tailEnd/>
          </a:ln>
        </p:spPr>
        <p:txBody>
          <a:bodyPr lIns="93177" tIns="46589" rIns="93177" bIns="46589">
            <a:spAutoFit/>
          </a:bodyPr>
          <a:lstStyle/>
          <a:p>
            <a:pPr>
              <a:spcBef>
                <a:spcPct val="50000"/>
              </a:spcBef>
            </a:pPr>
            <a:r>
              <a:rPr lang="en-US" sz="1200" b="1"/>
              <a:t>Exactly what type of records</a:t>
            </a:r>
          </a:p>
        </p:txBody>
      </p:sp>
      <p:sp>
        <p:nvSpPr>
          <p:cNvPr id="44037" name="Notes Placeholder 5"/>
          <p:cNvSpPr>
            <a:spLocks noGrp="1"/>
          </p:cNvSpPr>
          <p:nvPr/>
        </p:nvSpPr>
        <p:spPr bwMode="auto">
          <a:xfrm>
            <a:off x="930483" y="3269334"/>
            <a:ext cx="7435436" cy="3096581"/>
          </a:xfrm>
          <a:prstGeom prst="rect">
            <a:avLst/>
          </a:prstGeom>
        </p:spPr>
        <p:txBody>
          <a:bodyPr lIns="93177" tIns="46589" rIns="93177" bIns="46589"/>
          <a:lstStyle/>
          <a:p>
            <a:pPr eaLnBrk="0" hangingPunct="0">
              <a:spcBef>
                <a:spcPct val="30000"/>
              </a:spcBef>
            </a:pPr>
            <a:endParaRPr 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BCB56563-DC3E-4CAC-89C7-7C4CCB5AFFDF}" type="slidenum">
              <a:rPr lang="en-US" smtClean="0"/>
              <a:pPr/>
              <a:t>31</a:t>
            </a:fld>
            <a:endParaRPr lang="en-US" smtClean="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endParaRPr lang="en-US" smtClean="0">
              <a:latin typeface="Times New Roman" pitchFamily="18" charset="0"/>
            </a:endParaRPr>
          </a:p>
          <a:p>
            <a:pPr eaLnBrk="1" hangingPunct="1"/>
            <a:endParaRPr lang="en-US" smtClean="0">
              <a:latin typeface="Times New Roman" pitchFamily="18" charset="0"/>
            </a:endParaRPr>
          </a:p>
          <a:p>
            <a:pPr eaLnBrk="1" hangingPunct="1"/>
            <a:endParaRPr lang="en-US" smtClean="0">
              <a:latin typeface="Times New Roman" pitchFamily="18" charset="0"/>
            </a:endParaRPr>
          </a:p>
          <a:p>
            <a:pPr eaLnBrk="1" hangingPunct="1"/>
            <a:endParaRPr lang="en-US" smtClean="0">
              <a:latin typeface="Times New Roman" pitchFamily="18" charset="0"/>
            </a:endParaRPr>
          </a:p>
          <a:p>
            <a:pPr eaLnBrk="1" hangingPunct="1"/>
            <a:endParaRPr lang="en-US" smtClean="0">
              <a:latin typeface="Times New Roman"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9C25D9C3-D8A3-45A8-B317-947CE86D5D39}" type="slidenum">
              <a:rPr lang="en-US" smtClean="0"/>
              <a:pPr/>
              <a:t>32</a:t>
            </a:fld>
            <a:endParaRPr lang="en-US" smtClean="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smtClean="0">
              <a:latin typeface="Times New Roman" pitchFamily="18" charset="0"/>
            </a:endParaRPr>
          </a:p>
          <a:p>
            <a:pPr eaLnBrk="1" hangingPunct="1"/>
            <a:endParaRPr lang="en-US" smtClean="0">
              <a:latin typeface="Times New Roman" pitchFamily="18" charset="0"/>
            </a:endParaRPr>
          </a:p>
          <a:p>
            <a:pPr eaLnBrk="1" hangingPunct="1"/>
            <a:r>
              <a:rPr lang="en-US" smtClean="0">
                <a:latin typeface="Times New Roman" pitchFamily="18" charset="0"/>
              </a:rPr>
              <a:t>Record Group 21:  US District Court, Northern Illinois, Eastern Division, Case 63C1895 “James Webb vs. The Board of Education, City of Chicago and Benjamin Willis, as general superintendent of CPS.”</a:t>
            </a:r>
          </a:p>
          <a:p>
            <a:pPr eaLnBrk="1" hangingPunct="1"/>
            <a:endParaRPr lang="en-US" smtClean="0">
              <a:latin typeface="Times New Roman" pitchFamily="18" charset="0"/>
            </a:endParaRPr>
          </a:p>
          <a:p>
            <a:pPr eaLnBrk="1" hangingPunct="1"/>
            <a:endParaRPr lang="en-US" smtClean="0">
              <a:latin typeface="Times New Roman" pitchFamily="18" charset="0"/>
            </a:endParaRPr>
          </a:p>
          <a:p>
            <a:pPr eaLnBrk="1" hangingPunct="1"/>
            <a:endParaRPr lang="en-US" smtClean="0">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p:spPr>
        <p:txBody>
          <a:bodyPr/>
          <a:lstStyle/>
          <a:p>
            <a:fld id="{6E849624-3906-42B9-9A60-88B1B1231F19}" type="slidenum">
              <a:rPr lang="en-US" smtClean="0">
                <a:ea typeface="ＭＳ Ｐゴシック"/>
                <a:cs typeface="ＭＳ Ｐゴシック"/>
              </a:rPr>
              <a:pPr/>
              <a:t>2</a:t>
            </a:fld>
            <a:endParaRPr lang="en-US" smtClean="0">
              <a:ea typeface="ＭＳ Ｐゴシック"/>
              <a:cs typeface="ＭＳ Ｐゴシック"/>
            </a:endParaRPr>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p:spPr>
        <p:txBody>
          <a:bodyPr/>
          <a:lstStyle/>
          <a:p>
            <a:pPr eaLnBrk="1" hangingPunct="1"/>
            <a:endParaRPr lang="en-US" smtClean="0">
              <a:ea typeface="ＭＳ Ｐゴシック"/>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840426A6-551B-41FF-AC09-6D9E56DCADE1}" type="slidenum">
              <a:rPr lang="en-US" smtClean="0"/>
              <a:pPr/>
              <a:t>33</a:t>
            </a:fld>
            <a:endParaRPr lang="en-US" smtClean="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endParaRPr lang="en-US" smtClean="0">
              <a:latin typeface="Times New Roman" pitchFamily="18" charset="0"/>
            </a:endParaRPr>
          </a:p>
          <a:p>
            <a:pPr eaLnBrk="1" hangingPunct="1"/>
            <a:endParaRPr lang="en-US" smtClean="0">
              <a:latin typeface="Times New Roman" pitchFamily="18" charset="0"/>
            </a:endParaRPr>
          </a:p>
          <a:p>
            <a:pPr eaLnBrk="1" hangingPunct="1"/>
            <a:endParaRPr lang="en-US" smtClean="0">
              <a:latin typeface="Times New Roman" pitchFamily="18" charset="0"/>
            </a:endParaRPr>
          </a:p>
          <a:p>
            <a:pPr eaLnBrk="1" hangingPunct="1"/>
            <a:endParaRPr lang="en-US" smtClean="0">
              <a:latin typeface="Times New Roman" pitchFamily="18" charset="0"/>
            </a:endParaRPr>
          </a:p>
          <a:p>
            <a:pPr eaLnBrk="1" hangingPunct="1"/>
            <a:endParaRPr lang="en-US" smtClean="0">
              <a:latin typeface="Times New Roman" pitchFamily="18" charset="0"/>
            </a:endParaRPr>
          </a:p>
          <a:p>
            <a:pPr eaLnBrk="1" hangingPunct="1"/>
            <a:r>
              <a:rPr lang="en-US" smtClean="0">
                <a:latin typeface="Times New Roman" pitchFamily="18" charset="0"/>
              </a:rPr>
              <a:t>RG 228: Records of the Committee on Fair Employment Practice</a:t>
            </a:r>
          </a:p>
          <a:p>
            <a:pPr eaLnBrk="1" hangingPunct="1"/>
            <a:endParaRPr lang="en-US" smtClean="0">
              <a:latin typeface="Times New Roman" pitchFamily="18" charset="0"/>
            </a:endParaRPr>
          </a:p>
          <a:p>
            <a:pPr eaLnBrk="1" hangingPunct="1"/>
            <a:r>
              <a:rPr lang="en-US" smtClean="0">
                <a:latin typeface="Times New Roman" pitchFamily="18" charset="0"/>
              </a:rPr>
              <a:t>RG 156: </a:t>
            </a:r>
          </a:p>
          <a:p>
            <a:pPr eaLnBrk="1" hangingPunct="1"/>
            <a:r>
              <a:rPr lang="en-US" smtClean="0">
                <a:latin typeface="Times New Roman" pitchFamily="18" charset="0"/>
              </a:rPr>
              <a:t>Records from the Twin Cities Ordnance Plant</a:t>
            </a:r>
          </a:p>
          <a:p>
            <a:pPr eaLnBrk="1" hangingPunct="1"/>
            <a:endParaRPr lang="en-US" smtClean="0">
              <a:latin typeface="Times New Roman"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C0DFC149-53B0-4124-924F-0DE2648E176A}" type="slidenum">
              <a:rPr lang="en-US" smtClean="0"/>
              <a:pPr/>
              <a:t>34</a:t>
            </a:fld>
            <a:endParaRPr lang="en-US" smtClean="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endParaRPr lang="en-US" smtClean="0">
              <a:latin typeface="Times New Roman" pitchFamily="18" charset="0"/>
            </a:endParaRPr>
          </a:p>
          <a:p>
            <a:pPr eaLnBrk="1" hangingPunct="1"/>
            <a:endParaRPr lang="en-US" smtClean="0">
              <a:latin typeface="Times New Roman" pitchFamily="18" charset="0"/>
            </a:endParaRPr>
          </a:p>
          <a:p>
            <a:pPr eaLnBrk="1" hangingPunct="1"/>
            <a:endParaRPr lang="en-US" smtClean="0">
              <a:latin typeface="Times New Roman" pitchFamily="18" charset="0"/>
            </a:endParaRPr>
          </a:p>
          <a:p>
            <a:pPr eaLnBrk="1" hangingPunct="1"/>
            <a:endParaRPr lang="en-US" smtClean="0">
              <a:latin typeface="Times New Roman"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1B383643-1D3E-4B57-80F5-9E67A0D7AC3E}" type="slidenum">
              <a:rPr lang="en-US" smtClean="0"/>
              <a:pPr/>
              <a:t>35</a:t>
            </a:fld>
            <a:endParaRPr lang="en-US"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endParaRPr lang="en-US" smtClean="0">
              <a:latin typeface="Times New Roman" pitchFamily="18" charset="0"/>
            </a:endParaRPr>
          </a:p>
          <a:p>
            <a:pPr eaLnBrk="1" hangingPunct="1"/>
            <a:r>
              <a:rPr lang="en-US" smtClean="0">
                <a:latin typeface="Times New Roman" pitchFamily="18" charset="0"/>
              </a:rPr>
              <a:t>Exhibits from the chicago 7 trial – 1968 chicago democratic convention</a:t>
            </a:r>
          </a:p>
          <a:p>
            <a:pPr eaLnBrk="1" hangingPunct="1"/>
            <a:endParaRPr lang="en-US" smtClean="0">
              <a:latin typeface="Times New Roman" pitchFamily="18" charset="0"/>
            </a:endParaRPr>
          </a:p>
          <a:p>
            <a:pPr eaLnBrk="1" hangingPunct="1"/>
            <a:r>
              <a:rPr lang="en-US" smtClean="0">
                <a:latin typeface="Times New Roman" pitchFamily="18" charset="0"/>
              </a:rPr>
              <a:t>RG 4:  records of the food administration</a:t>
            </a:r>
          </a:p>
          <a:p>
            <a:pPr eaLnBrk="1" hangingPunct="1"/>
            <a:r>
              <a:rPr lang="en-US" smtClean="0">
                <a:latin typeface="Times New Roman" pitchFamily="18" charset="0"/>
              </a:rPr>
              <a:t>Bureau of investigation – complaint against restaurant serving too much bread.  Enclosed slices.</a:t>
            </a:r>
          </a:p>
          <a:p>
            <a:pPr eaLnBrk="1" hangingPunct="1"/>
            <a:r>
              <a:rPr lang="en-US" smtClean="0">
                <a:latin typeface="Times New Roman" pitchFamily="18" charset="0"/>
              </a:rPr>
              <a:t>90+ year old bread</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ED3E8F43-0F50-4636-8D32-1B5618EF83CF}" type="slidenum">
              <a:rPr lang="en-US" smtClean="0"/>
              <a:pPr/>
              <a:t>36</a:t>
            </a:fld>
            <a:endParaRPr lang="en-US" smtClean="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en-US" smtClean="0">
              <a:latin typeface="Times New Roman" pitchFamily="18" charset="0"/>
            </a:endParaRPr>
          </a:p>
          <a:p>
            <a:pPr eaLnBrk="1" hangingPunct="1"/>
            <a:endParaRPr lang="en-US" smtClean="0">
              <a:latin typeface="Times New Roman" pitchFamily="18" charset="0"/>
            </a:endParaRPr>
          </a:p>
          <a:p>
            <a:pPr eaLnBrk="1" hangingPunct="1"/>
            <a:endParaRPr lang="en-US" smtClean="0">
              <a:latin typeface="Times New Roman" pitchFamily="18" charset="0"/>
            </a:endParaRPr>
          </a:p>
          <a:p>
            <a:pPr eaLnBrk="1" hangingPunct="1"/>
            <a:endParaRPr lang="en-US" smtClean="0">
              <a:latin typeface="Times New Roman" pitchFamily="18" charset="0"/>
            </a:endParaRPr>
          </a:p>
          <a:p>
            <a:pPr eaLnBrk="1" hangingPunct="1"/>
            <a:endParaRPr lang="en-US" smtClean="0">
              <a:latin typeface="Times New Roman" pitchFamily="18" charset="0"/>
            </a:endParaRPr>
          </a:p>
          <a:p>
            <a:pPr eaLnBrk="1" hangingPunct="1"/>
            <a:endParaRPr lang="en-US" smtClean="0">
              <a:latin typeface="Times New Roman" pitchFamily="18" charset="0"/>
            </a:endParaRPr>
          </a:p>
        </p:txBody>
      </p:sp>
      <p:sp>
        <p:nvSpPr>
          <p:cNvPr id="50181" name="Text Box 4"/>
          <p:cNvSpPr txBox="1">
            <a:spLocks noChangeArrowheads="1"/>
          </p:cNvSpPr>
          <p:nvPr/>
        </p:nvSpPr>
        <p:spPr bwMode="auto">
          <a:xfrm>
            <a:off x="1239944" y="3440906"/>
            <a:ext cx="7125976" cy="463420"/>
          </a:xfrm>
          <a:prstGeom prst="rect">
            <a:avLst/>
          </a:prstGeom>
          <a:noFill/>
          <a:ln w="9525">
            <a:noFill/>
            <a:miter lim="800000"/>
            <a:headEnd/>
            <a:tailEnd/>
          </a:ln>
        </p:spPr>
        <p:txBody>
          <a:bodyPr lIns="93177" tIns="46589" rIns="93177" bIns="46589">
            <a:spAutoFit/>
          </a:bodyPr>
          <a:lstStyle/>
          <a:p>
            <a:pPr>
              <a:spcBef>
                <a:spcPct val="50000"/>
              </a:spcBef>
            </a:pPr>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309A0245-2242-4BE8-8E27-90C02F375F0A}" type="slidenum">
              <a:rPr lang="en-US" smtClean="0"/>
              <a:pPr/>
              <a:t>37</a:t>
            </a:fld>
            <a:endParaRPr lang="en-US" smtClean="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eaLnBrk="1" hangingPunct="1"/>
            <a:endParaRPr lang="en-US" smtClean="0">
              <a:latin typeface="Times New Roman" pitchFamily="18" charset="0"/>
            </a:endParaRPr>
          </a:p>
          <a:p>
            <a:pPr eaLnBrk="1" hangingPunct="1"/>
            <a:r>
              <a:rPr lang="en-US" smtClean="0">
                <a:cs typeface="Arial" charset="0"/>
              </a:rPr>
              <a:t>.</a:t>
            </a:r>
          </a:p>
          <a:p>
            <a:pPr eaLnBrk="1" hangingPunct="1"/>
            <a:r>
              <a:rPr lang="en-US" smtClean="0">
                <a:cs typeface="Arial" charset="0"/>
              </a:rPr>
              <a:t>. .</a:t>
            </a:r>
          </a:p>
        </p:txBody>
      </p:sp>
      <p:sp>
        <p:nvSpPr>
          <p:cNvPr id="51205" name="Text Box 4"/>
          <p:cNvSpPr txBox="1">
            <a:spLocks noChangeArrowheads="1"/>
          </p:cNvSpPr>
          <p:nvPr/>
        </p:nvSpPr>
        <p:spPr bwMode="auto">
          <a:xfrm>
            <a:off x="1239944" y="3440906"/>
            <a:ext cx="7125976" cy="463420"/>
          </a:xfrm>
          <a:prstGeom prst="rect">
            <a:avLst/>
          </a:prstGeom>
          <a:noFill/>
          <a:ln w="9525">
            <a:noFill/>
            <a:miter lim="800000"/>
            <a:headEnd/>
            <a:tailEnd/>
          </a:ln>
        </p:spPr>
        <p:txBody>
          <a:bodyPr lIns="93177" tIns="46589" rIns="93177" bIns="46589">
            <a:spAutoFit/>
          </a:bodyPr>
          <a:lstStyle/>
          <a:p>
            <a:pPr>
              <a:spcBef>
                <a:spcPct val="50000"/>
              </a:spcBef>
            </a:pPr>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BA2940D0-E2C7-441F-8894-EABA49602105}" type="slidenum">
              <a:rPr lang="en-US" smtClean="0"/>
              <a:pPr/>
              <a:t>38</a:t>
            </a:fld>
            <a:endParaRPr lang="en-US" smtClean="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endParaRPr lang="en-US" smtClean="0">
              <a:latin typeface="Times New Roman" pitchFamily="18" charset="0"/>
            </a:endParaRPr>
          </a:p>
        </p:txBody>
      </p:sp>
      <p:sp>
        <p:nvSpPr>
          <p:cNvPr id="52229" name="Text Box 4"/>
          <p:cNvSpPr txBox="1">
            <a:spLocks noChangeArrowheads="1"/>
          </p:cNvSpPr>
          <p:nvPr/>
        </p:nvSpPr>
        <p:spPr bwMode="auto">
          <a:xfrm>
            <a:off x="1239944" y="3440906"/>
            <a:ext cx="7125976" cy="463420"/>
          </a:xfrm>
          <a:prstGeom prst="rect">
            <a:avLst/>
          </a:prstGeom>
          <a:noFill/>
          <a:ln w="9525">
            <a:noFill/>
            <a:miter lim="800000"/>
            <a:headEnd/>
            <a:tailEnd/>
          </a:ln>
        </p:spPr>
        <p:txBody>
          <a:bodyPr lIns="93177" tIns="46589" rIns="93177" bIns="46589">
            <a:spAutoFit/>
          </a:bodyPr>
          <a:lstStyle/>
          <a:p>
            <a:pPr>
              <a:spcBef>
                <a:spcPct val="50000"/>
              </a:spcBef>
            </a:pPr>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D6430E20-4039-4D7B-8532-B9E2975053E9}" type="slidenum">
              <a:rPr lang="en-US" smtClean="0"/>
              <a:pPr/>
              <a:t>39</a:t>
            </a:fld>
            <a:endParaRPr lang="en-US" smtClean="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endParaRPr lang="en-US" smtClean="0">
              <a:latin typeface="Times New Roman" pitchFamily="18" charset="0"/>
            </a:endParaRPr>
          </a:p>
          <a:p>
            <a:pPr eaLnBrk="1" hangingPunct="1"/>
            <a:endParaRPr lang="en-US" smtClean="0">
              <a:latin typeface="Times New Roman" pitchFamily="18" charset="0"/>
            </a:endParaRPr>
          </a:p>
          <a:p>
            <a:pPr eaLnBrk="1" hangingPunct="1"/>
            <a:endParaRPr lang="en-US" smtClean="0">
              <a:latin typeface="Times New Roman" pitchFamily="18" charset="0"/>
            </a:endParaRPr>
          </a:p>
          <a:p>
            <a:pPr eaLnBrk="1" hangingPunct="1"/>
            <a:endParaRPr lang="en-US" smtClean="0">
              <a:latin typeface="Times New Roman" pitchFamily="18" charset="0"/>
            </a:endParaRPr>
          </a:p>
          <a:p>
            <a:pPr eaLnBrk="1" hangingPunct="1"/>
            <a:endParaRPr lang="en-US" smtClean="0">
              <a:latin typeface="Times New Roman" pitchFamily="18" charset="0"/>
            </a:endParaRPr>
          </a:p>
        </p:txBody>
      </p:sp>
      <p:sp>
        <p:nvSpPr>
          <p:cNvPr id="53253" name="Text Box 4"/>
          <p:cNvSpPr txBox="1">
            <a:spLocks noChangeArrowheads="1"/>
          </p:cNvSpPr>
          <p:nvPr/>
        </p:nvSpPr>
        <p:spPr bwMode="auto">
          <a:xfrm>
            <a:off x="1239944" y="3440906"/>
            <a:ext cx="7125976" cy="463420"/>
          </a:xfrm>
          <a:prstGeom prst="rect">
            <a:avLst/>
          </a:prstGeom>
          <a:noFill/>
          <a:ln w="9525">
            <a:noFill/>
            <a:miter lim="800000"/>
            <a:headEnd/>
            <a:tailEnd/>
          </a:ln>
        </p:spPr>
        <p:txBody>
          <a:bodyPr lIns="93177" tIns="46589" rIns="93177" bIns="46589">
            <a:spAutoFit/>
          </a:bodyPr>
          <a:lstStyle/>
          <a:p>
            <a:pPr>
              <a:spcBef>
                <a:spcPct val="50000"/>
              </a:spcBef>
            </a:pPr>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1374EF46-ECF6-4E61-8500-52825756C22F}" type="slidenum">
              <a:rPr lang="en-US" smtClean="0"/>
              <a:pPr/>
              <a:t>40</a:t>
            </a:fld>
            <a:endParaRPr lang="en-US" smtClean="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en-US" smtClean="0">
              <a:latin typeface="Times New Roman" pitchFamily="18" charset="0"/>
            </a:endParaRPr>
          </a:p>
          <a:p>
            <a:pPr eaLnBrk="1" hangingPunct="1"/>
            <a:endParaRPr lang="en-US" smtClean="0">
              <a:latin typeface="Times New Roman" pitchFamily="18" charset="0"/>
            </a:endParaRPr>
          </a:p>
          <a:p>
            <a:pPr eaLnBrk="1" hangingPunct="1"/>
            <a:endParaRPr lang="en-US" smtClean="0">
              <a:latin typeface="Times New Roman" pitchFamily="18" charset="0"/>
            </a:endParaRPr>
          </a:p>
          <a:p>
            <a:pPr eaLnBrk="1" hangingPunct="1"/>
            <a:endParaRPr lang="en-US" smtClean="0">
              <a:latin typeface="Times New Roman" pitchFamily="18" charset="0"/>
            </a:endParaRPr>
          </a:p>
          <a:p>
            <a:pPr eaLnBrk="1" hangingPunct="1"/>
            <a:endParaRPr lang="en-US" smtClean="0">
              <a:latin typeface="Times New Roman" pitchFamily="18" charset="0"/>
            </a:endParaRPr>
          </a:p>
          <a:p>
            <a:pPr eaLnBrk="1" hangingPunct="1"/>
            <a:endParaRPr lang="en-US" smtClean="0">
              <a:latin typeface="Times New Roman" pitchFamily="18" charset="0"/>
            </a:endParaRPr>
          </a:p>
        </p:txBody>
      </p:sp>
      <p:sp>
        <p:nvSpPr>
          <p:cNvPr id="54277" name="Text Box 4"/>
          <p:cNvSpPr txBox="1">
            <a:spLocks noChangeArrowheads="1"/>
          </p:cNvSpPr>
          <p:nvPr/>
        </p:nvSpPr>
        <p:spPr bwMode="auto">
          <a:xfrm>
            <a:off x="1239944" y="3440906"/>
            <a:ext cx="7125976" cy="463420"/>
          </a:xfrm>
          <a:prstGeom prst="rect">
            <a:avLst/>
          </a:prstGeom>
          <a:noFill/>
          <a:ln w="9525">
            <a:noFill/>
            <a:miter lim="800000"/>
            <a:headEnd/>
            <a:tailEnd/>
          </a:ln>
        </p:spPr>
        <p:txBody>
          <a:bodyPr lIns="93177" tIns="46589" rIns="93177" bIns="46589">
            <a:spAutoFit/>
          </a:bodyPr>
          <a:lstStyle/>
          <a:p>
            <a:pPr>
              <a:spcBef>
                <a:spcPct val="50000"/>
              </a:spcBef>
            </a:pPr>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E88A20AB-2C15-4EC3-9BF3-7715045EB09D}" type="slidenum">
              <a:rPr lang="en-US" smtClean="0"/>
              <a:pPr/>
              <a:t>41</a:t>
            </a:fld>
            <a:endParaRPr lang="en-US" smtClean="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n-US" smtClean="0">
              <a:latin typeface="Times New Roman" pitchFamily="18" charset="0"/>
            </a:endParaRPr>
          </a:p>
          <a:p>
            <a:pPr eaLnBrk="1" hangingPunct="1"/>
            <a:endParaRPr lang="en-US" smtClean="0">
              <a:latin typeface="Times New Roman" pitchFamily="18" charset="0"/>
            </a:endParaRPr>
          </a:p>
          <a:p>
            <a:pPr eaLnBrk="1" hangingPunct="1"/>
            <a:endParaRPr lang="en-US" smtClean="0">
              <a:latin typeface="Times New Roman" pitchFamily="18" charset="0"/>
            </a:endParaRPr>
          </a:p>
          <a:p>
            <a:pPr eaLnBrk="1" hangingPunct="1"/>
            <a:endParaRPr lang="en-US" smtClean="0">
              <a:latin typeface="Times New Roman" pitchFamily="18" charset="0"/>
            </a:endParaRPr>
          </a:p>
          <a:p>
            <a:pPr eaLnBrk="1" hangingPunct="1"/>
            <a:endParaRPr lang="en-US" smtClean="0">
              <a:latin typeface="Times New Roman" pitchFamily="18" charset="0"/>
            </a:endParaRPr>
          </a:p>
          <a:p>
            <a:pPr eaLnBrk="1" hangingPunct="1"/>
            <a:endParaRPr lang="en-US" smtClean="0">
              <a:latin typeface="Times New Roman" pitchFamily="18" charset="0"/>
            </a:endParaRPr>
          </a:p>
        </p:txBody>
      </p:sp>
      <p:sp>
        <p:nvSpPr>
          <p:cNvPr id="55301" name="Text Box 4"/>
          <p:cNvSpPr txBox="1">
            <a:spLocks noChangeArrowheads="1"/>
          </p:cNvSpPr>
          <p:nvPr/>
        </p:nvSpPr>
        <p:spPr bwMode="auto">
          <a:xfrm>
            <a:off x="1239944" y="3440906"/>
            <a:ext cx="7125976" cy="463420"/>
          </a:xfrm>
          <a:prstGeom prst="rect">
            <a:avLst/>
          </a:prstGeom>
          <a:noFill/>
          <a:ln w="9525">
            <a:noFill/>
            <a:miter lim="800000"/>
            <a:headEnd/>
            <a:tailEnd/>
          </a:ln>
        </p:spPr>
        <p:txBody>
          <a:bodyPr lIns="93177" tIns="46589" rIns="93177" bIns="46589">
            <a:spAutoFit/>
          </a:bodyPr>
          <a:lstStyle/>
          <a:p>
            <a:pPr>
              <a:spcBef>
                <a:spcPct val="50000"/>
              </a:spcBef>
            </a:pPr>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D8121AE9-17C4-4A65-AB68-ED133C272DC3}" type="slidenum">
              <a:rPr lang="en-US" smtClean="0"/>
              <a:pPr/>
              <a:t>42</a:t>
            </a:fld>
            <a:endParaRPr lang="en-US" smtClean="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en-US" smtClean="0">
              <a:latin typeface="Times New Roman" pitchFamily="18" charset="0"/>
            </a:endParaRPr>
          </a:p>
          <a:p>
            <a:pPr eaLnBrk="1" hangingPunct="1"/>
            <a:endParaRPr lang="en-US" smtClean="0">
              <a:latin typeface="Times New Roman" pitchFamily="18" charset="0"/>
            </a:endParaRPr>
          </a:p>
          <a:p>
            <a:pPr eaLnBrk="1" hangingPunct="1"/>
            <a:endParaRPr lang="en-US" smtClean="0">
              <a:latin typeface="Times New Roman" pitchFamily="18" charset="0"/>
            </a:endParaRPr>
          </a:p>
          <a:p>
            <a:pPr eaLnBrk="1" hangingPunct="1"/>
            <a:endParaRPr lang="en-US" smtClean="0">
              <a:latin typeface="Times New Roman" pitchFamily="18" charset="0"/>
            </a:endParaRPr>
          </a:p>
          <a:p>
            <a:pPr eaLnBrk="1" hangingPunct="1"/>
            <a:endParaRPr lang="en-US" smtClean="0">
              <a:latin typeface="Times New Roman" pitchFamily="18" charset="0"/>
            </a:endParaRPr>
          </a:p>
          <a:p>
            <a:pPr eaLnBrk="1" hangingPunct="1"/>
            <a:endParaRPr lang="en-US" smtClean="0">
              <a:latin typeface="Times New Roman" pitchFamily="18" charset="0"/>
            </a:endParaRPr>
          </a:p>
        </p:txBody>
      </p:sp>
      <p:sp>
        <p:nvSpPr>
          <p:cNvPr id="56325" name="Text Box 4"/>
          <p:cNvSpPr txBox="1">
            <a:spLocks noChangeArrowheads="1"/>
          </p:cNvSpPr>
          <p:nvPr/>
        </p:nvSpPr>
        <p:spPr bwMode="auto">
          <a:xfrm>
            <a:off x="1239944" y="3440906"/>
            <a:ext cx="7125976" cy="463420"/>
          </a:xfrm>
          <a:prstGeom prst="rect">
            <a:avLst/>
          </a:prstGeom>
          <a:noFill/>
          <a:ln w="9525">
            <a:noFill/>
            <a:miter lim="800000"/>
            <a:headEnd/>
            <a:tailEnd/>
          </a:ln>
        </p:spPr>
        <p:txBody>
          <a:bodyPr lIns="93177" tIns="46589" rIns="93177" bIns="46589">
            <a:spAutoFit/>
          </a:bodyPr>
          <a:lstStyle/>
          <a:p>
            <a:pPr>
              <a:spcBef>
                <a:spcPct val="50000"/>
              </a:spcBef>
            </a:pP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Rot="1" noChangeAspect="1" noChangeArrowheads="1" noTextEdit="1"/>
          </p:cNvSpPr>
          <p:nvPr>
            <p:ph type="sldImg"/>
          </p:nvPr>
        </p:nvSpPr>
        <p:spPr>
          <a:ln/>
        </p:spPr>
      </p:sp>
      <p:sp>
        <p:nvSpPr>
          <p:cNvPr id="69634" name="Rectangle 3"/>
          <p:cNvSpPr>
            <a:spLocks noGrp="1" noChangeArrowheads="1"/>
          </p:cNvSpPr>
          <p:nvPr>
            <p:ph type="body" idx="1"/>
          </p:nvPr>
        </p:nvSpPr>
        <p:spPr>
          <a:xfrm>
            <a:off x="930483" y="3269334"/>
            <a:ext cx="7435436" cy="3096581"/>
          </a:xfrm>
          <a:noFill/>
          <a:ln/>
        </p:spPr>
        <p:txBody>
          <a:bodyPr/>
          <a:lstStyle/>
          <a:p>
            <a:endParaRPr lang="en-US" dirty="0" smtClean="0">
              <a:ea typeface="ＭＳ Ｐゴシック"/>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6FD89F6A-1DEA-4D9B-9DB8-C8EEE4AAA7E2}" type="slidenum">
              <a:rPr lang="en-US" smtClean="0"/>
              <a:pPr/>
              <a:t>43</a:t>
            </a:fld>
            <a:endParaRPr lang="en-US" smtClean="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endParaRPr lang="en-US" smtClean="0">
              <a:latin typeface="Times New Roman" pitchFamily="18" charset="0"/>
            </a:endParaRPr>
          </a:p>
          <a:p>
            <a:pPr eaLnBrk="1" hangingPunct="1"/>
            <a:endParaRPr lang="en-US" smtClean="0">
              <a:latin typeface="Times New Roman" pitchFamily="18" charset="0"/>
            </a:endParaRPr>
          </a:p>
          <a:p>
            <a:pPr eaLnBrk="1" hangingPunct="1"/>
            <a:endParaRPr lang="en-US" smtClean="0">
              <a:latin typeface="Times New Roman" pitchFamily="18" charset="0"/>
            </a:endParaRPr>
          </a:p>
          <a:p>
            <a:pPr eaLnBrk="1" hangingPunct="1"/>
            <a:endParaRPr lang="en-US" smtClean="0">
              <a:latin typeface="Times New Roman" pitchFamily="18" charset="0"/>
            </a:endParaRPr>
          </a:p>
          <a:p>
            <a:pPr eaLnBrk="1" hangingPunct="1"/>
            <a:endParaRPr lang="en-US" smtClean="0">
              <a:latin typeface="Times New Roman" pitchFamily="18" charset="0"/>
            </a:endParaRPr>
          </a:p>
          <a:p>
            <a:pPr eaLnBrk="1" hangingPunct="1"/>
            <a:endParaRPr lang="en-US" smtClean="0">
              <a:latin typeface="Times New Roman" pitchFamily="18" charset="0"/>
            </a:endParaRPr>
          </a:p>
        </p:txBody>
      </p:sp>
      <p:sp>
        <p:nvSpPr>
          <p:cNvPr id="57349" name="Text Box 4"/>
          <p:cNvSpPr txBox="1">
            <a:spLocks noChangeArrowheads="1"/>
          </p:cNvSpPr>
          <p:nvPr/>
        </p:nvSpPr>
        <p:spPr bwMode="auto">
          <a:xfrm>
            <a:off x="1239944" y="3440906"/>
            <a:ext cx="7125976" cy="463420"/>
          </a:xfrm>
          <a:prstGeom prst="rect">
            <a:avLst/>
          </a:prstGeom>
          <a:noFill/>
          <a:ln w="9525">
            <a:noFill/>
            <a:miter lim="800000"/>
            <a:headEnd/>
            <a:tailEnd/>
          </a:ln>
        </p:spPr>
        <p:txBody>
          <a:bodyPr lIns="93177" tIns="46589" rIns="93177" bIns="46589">
            <a:spAutoFit/>
          </a:bodyPr>
          <a:lstStyle/>
          <a:p>
            <a:pPr>
              <a:spcBef>
                <a:spcPct val="50000"/>
              </a:spcBef>
            </a:pPr>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587D3274-8E9B-4D7C-8395-29ADC3B95864}" type="slidenum">
              <a:rPr lang="en-US" smtClean="0"/>
              <a:pPr/>
              <a:t>44</a:t>
            </a:fld>
            <a:endParaRPr lang="en-US"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n-US" smtClean="0">
              <a:latin typeface="Times New Roman" pitchFamily="18" charset="0"/>
            </a:endParaRPr>
          </a:p>
          <a:p>
            <a:pPr eaLnBrk="1" hangingPunct="1"/>
            <a:endParaRPr lang="en-US" smtClean="0">
              <a:latin typeface="Times New Roman" pitchFamily="18" charset="0"/>
            </a:endParaRPr>
          </a:p>
          <a:p>
            <a:pPr eaLnBrk="1" hangingPunct="1"/>
            <a:endParaRPr lang="en-US" smtClean="0">
              <a:latin typeface="Times New Roman" pitchFamily="18" charset="0"/>
            </a:endParaRPr>
          </a:p>
          <a:p>
            <a:pPr eaLnBrk="1" hangingPunct="1"/>
            <a:endParaRPr lang="en-US" smtClean="0">
              <a:latin typeface="Times New Roman" pitchFamily="18" charset="0"/>
            </a:endParaRPr>
          </a:p>
          <a:p>
            <a:pPr eaLnBrk="1" hangingPunct="1"/>
            <a:endParaRPr lang="en-US" smtClean="0">
              <a:latin typeface="Times New Roman" pitchFamily="18" charset="0"/>
            </a:endParaRPr>
          </a:p>
          <a:p>
            <a:pPr eaLnBrk="1" hangingPunct="1"/>
            <a:endParaRPr lang="en-US" smtClean="0">
              <a:latin typeface="Times New Roman" pitchFamily="18" charset="0"/>
            </a:endParaRPr>
          </a:p>
        </p:txBody>
      </p:sp>
      <p:sp>
        <p:nvSpPr>
          <p:cNvPr id="58373" name="Text Box 4"/>
          <p:cNvSpPr txBox="1">
            <a:spLocks noChangeArrowheads="1"/>
          </p:cNvSpPr>
          <p:nvPr/>
        </p:nvSpPr>
        <p:spPr bwMode="auto">
          <a:xfrm>
            <a:off x="1239944" y="3440906"/>
            <a:ext cx="7125976" cy="463420"/>
          </a:xfrm>
          <a:prstGeom prst="rect">
            <a:avLst/>
          </a:prstGeom>
          <a:noFill/>
          <a:ln w="9525">
            <a:noFill/>
            <a:miter lim="800000"/>
            <a:headEnd/>
            <a:tailEnd/>
          </a:ln>
        </p:spPr>
        <p:txBody>
          <a:bodyPr lIns="93177" tIns="46589" rIns="93177" bIns="46589">
            <a:spAutoFit/>
          </a:bodyPr>
          <a:lstStyle/>
          <a:p>
            <a:pPr>
              <a:spcBef>
                <a:spcPct val="50000"/>
              </a:spcBef>
            </a:pPr>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9498CE0D-2916-4DEA-BDD2-3BC6C1BB6929}" type="slidenum">
              <a:rPr lang="en-US" smtClean="0"/>
              <a:pPr/>
              <a:t>45</a:t>
            </a:fld>
            <a:endParaRPr lang="en-US" smtClean="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endParaRPr lang="en-US" smtClean="0">
              <a:latin typeface="Times New Roman" pitchFamily="18" charset="0"/>
            </a:endParaRPr>
          </a:p>
        </p:txBody>
      </p:sp>
      <p:sp>
        <p:nvSpPr>
          <p:cNvPr id="59397" name="Text Box 4"/>
          <p:cNvSpPr txBox="1">
            <a:spLocks noChangeArrowheads="1"/>
          </p:cNvSpPr>
          <p:nvPr/>
        </p:nvSpPr>
        <p:spPr bwMode="auto">
          <a:xfrm>
            <a:off x="1239944" y="3440906"/>
            <a:ext cx="7125976" cy="463420"/>
          </a:xfrm>
          <a:prstGeom prst="rect">
            <a:avLst/>
          </a:prstGeom>
          <a:noFill/>
          <a:ln w="9525">
            <a:noFill/>
            <a:miter lim="800000"/>
            <a:headEnd/>
            <a:tailEnd/>
          </a:ln>
        </p:spPr>
        <p:txBody>
          <a:bodyPr lIns="93177" tIns="46589" rIns="93177" bIns="46589">
            <a:spAutoFit/>
          </a:bodyPr>
          <a:lstStyle/>
          <a:p>
            <a:pPr>
              <a:spcBef>
                <a:spcPct val="50000"/>
              </a:spcBef>
            </a:pPr>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0069107A-83CA-4775-B29B-78F0723F8919}" type="slidenum">
              <a:rPr lang="en-US" smtClean="0"/>
              <a:pPr/>
              <a:t>46</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buFontTx/>
              <a:buChar char="•"/>
            </a:pPr>
            <a:endParaRPr lang="en-US" smtClean="0">
              <a:cs typeface="Arial" charset="0"/>
            </a:endParaRPr>
          </a:p>
        </p:txBody>
      </p:sp>
      <p:sp>
        <p:nvSpPr>
          <p:cNvPr id="60421" name="Text Box 4"/>
          <p:cNvSpPr txBox="1">
            <a:spLocks noChangeArrowheads="1"/>
          </p:cNvSpPr>
          <p:nvPr/>
        </p:nvSpPr>
        <p:spPr bwMode="auto">
          <a:xfrm>
            <a:off x="1239944" y="3440906"/>
            <a:ext cx="7125976" cy="463420"/>
          </a:xfrm>
          <a:prstGeom prst="rect">
            <a:avLst/>
          </a:prstGeom>
          <a:noFill/>
          <a:ln w="9525">
            <a:noFill/>
            <a:miter lim="800000"/>
            <a:headEnd/>
            <a:tailEnd/>
          </a:ln>
        </p:spPr>
        <p:txBody>
          <a:bodyPr lIns="93177" tIns="46589" rIns="93177" bIns="46589">
            <a:spAutoFit/>
          </a:bodyPr>
          <a:lstStyle/>
          <a:p>
            <a:pPr>
              <a:spcBef>
                <a:spcPct val="50000"/>
              </a:spcBef>
            </a:pPr>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01426F25-95F1-4F46-B9D9-A578FD2E932E}" type="slidenum">
              <a:rPr lang="en-US" smtClean="0"/>
              <a:pPr/>
              <a:t>47</a:t>
            </a:fld>
            <a:endParaRPr lang="en-US"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en-US" smtClean="0">
              <a:latin typeface="Times New Roman" pitchFamily="18" charset="0"/>
            </a:endParaRPr>
          </a:p>
          <a:p>
            <a:pPr eaLnBrk="1" hangingPunct="1"/>
            <a:endParaRPr lang="en-US" smtClean="0">
              <a:latin typeface="Times New Roman" pitchFamily="18" charset="0"/>
            </a:endParaRPr>
          </a:p>
          <a:p>
            <a:pPr eaLnBrk="1" hangingPunct="1"/>
            <a:endParaRPr lang="en-US" smtClean="0">
              <a:latin typeface="Times New Roman" pitchFamily="18" charset="0"/>
            </a:endParaRPr>
          </a:p>
          <a:p>
            <a:pPr eaLnBrk="1" hangingPunct="1"/>
            <a:endParaRPr lang="en-US" smtClean="0">
              <a:latin typeface="Times New Roman" pitchFamily="18" charset="0"/>
            </a:endParaRPr>
          </a:p>
          <a:p>
            <a:pPr eaLnBrk="1" hangingPunct="1"/>
            <a:endParaRPr lang="en-US" smtClean="0">
              <a:latin typeface="Times New Roman" pitchFamily="18" charset="0"/>
            </a:endParaRPr>
          </a:p>
          <a:p>
            <a:pPr eaLnBrk="1" hangingPunct="1"/>
            <a:endParaRPr lang="en-US" smtClean="0">
              <a:latin typeface="Times New Roman" pitchFamily="18" charset="0"/>
            </a:endParaRPr>
          </a:p>
        </p:txBody>
      </p:sp>
      <p:sp>
        <p:nvSpPr>
          <p:cNvPr id="61445" name="Text Box 4"/>
          <p:cNvSpPr txBox="1">
            <a:spLocks noChangeArrowheads="1"/>
          </p:cNvSpPr>
          <p:nvPr/>
        </p:nvSpPr>
        <p:spPr bwMode="auto">
          <a:xfrm>
            <a:off x="1239944" y="3440906"/>
            <a:ext cx="7125976" cy="463420"/>
          </a:xfrm>
          <a:prstGeom prst="rect">
            <a:avLst/>
          </a:prstGeom>
          <a:noFill/>
          <a:ln w="9525">
            <a:noFill/>
            <a:miter lim="800000"/>
            <a:headEnd/>
            <a:tailEnd/>
          </a:ln>
        </p:spPr>
        <p:txBody>
          <a:bodyPr lIns="93177" tIns="46589" rIns="93177" bIns="46589">
            <a:spAutoFit/>
          </a:bodyPr>
          <a:lstStyle/>
          <a:p>
            <a:pPr>
              <a:spcBef>
                <a:spcPct val="50000"/>
              </a:spcBef>
            </a:pPr>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33641E7F-89C8-40A3-9A93-C424F24F378D}" type="slidenum">
              <a:rPr lang="en-US" smtClean="0"/>
              <a:pPr/>
              <a:t>48</a:t>
            </a:fld>
            <a:endParaRPr lang="en-US" smtClean="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endParaRPr lang="en-US" smtClean="0">
              <a:latin typeface="Times New Roman" pitchFamily="18" charset="0"/>
            </a:endParaRPr>
          </a:p>
        </p:txBody>
      </p:sp>
      <p:sp>
        <p:nvSpPr>
          <p:cNvPr id="62469" name="Text Box 4"/>
          <p:cNvSpPr txBox="1">
            <a:spLocks noChangeArrowheads="1"/>
          </p:cNvSpPr>
          <p:nvPr/>
        </p:nvSpPr>
        <p:spPr bwMode="auto">
          <a:xfrm>
            <a:off x="1239944" y="3440906"/>
            <a:ext cx="7125976" cy="463420"/>
          </a:xfrm>
          <a:prstGeom prst="rect">
            <a:avLst/>
          </a:prstGeom>
          <a:noFill/>
          <a:ln w="9525">
            <a:noFill/>
            <a:miter lim="800000"/>
            <a:headEnd/>
            <a:tailEnd/>
          </a:ln>
        </p:spPr>
        <p:txBody>
          <a:bodyPr lIns="93177" tIns="46589" rIns="93177" bIns="46589">
            <a:spAutoFit/>
          </a:bodyPr>
          <a:lstStyle/>
          <a:p>
            <a:pPr>
              <a:spcBef>
                <a:spcPct val="50000"/>
              </a:spcBef>
            </a:pPr>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92B157EE-846F-4ECF-BC2B-CF49E63DD135}" type="slidenum">
              <a:rPr lang="en-US" smtClean="0"/>
              <a:pPr/>
              <a:t>49</a:t>
            </a:fld>
            <a:endParaRPr lang="en-US" smtClean="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endParaRPr lang="en-US" smtClean="0">
              <a:latin typeface="Times New Roman" pitchFamily="18" charset="0"/>
            </a:endParaRPr>
          </a:p>
          <a:p>
            <a:pPr eaLnBrk="1" hangingPunct="1"/>
            <a:endParaRPr lang="en-US" smtClean="0">
              <a:latin typeface="Times New Roman" pitchFamily="18" charset="0"/>
            </a:endParaRPr>
          </a:p>
          <a:p>
            <a:pPr eaLnBrk="1" hangingPunct="1"/>
            <a:r>
              <a:rPr lang="en-US" smtClean="0"/>
              <a:t>.</a:t>
            </a:r>
            <a:endParaRPr lang="en-US" smtClean="0">
              <a:latin typeface="Times New Roman" pitchFamily="18" charset="0"/>
            </a:endParaRPr>
          </a:p>
          <a:p>
            <a:pPr eaLnBrk="1" hangingPunct="1"/>
            <a:endParaRPr lang="en-US" smtClean="0">
              <a:latin typeface="Times New Roman" pitchFamily="18" charset="0"/>
            </a:endParaRPr>
          </a:p>
          <a:p>
            <a:pPr eaLnBrk="1" hangingPunct="1"/>
            <a:endParaRPr lang="en-US" smtClean="0">
              <a:latin typeface="Times New Roman" pitchFamily="18"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3C727E17-CCFC-4E13-91C0-AF2AA9193F65}" type="slidenum">
              <a:rPr lang="en-US" smtClean="0"/>
              <a:pPr/>
              <a:t>50</a:t>
            </a:fld>
            <a:endParaRPr lang="en-US"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eaLnBrk="1" hangingPunct="1"/>
            <a:endParaRPr lang="en-US" smtClean="0">
              <a:latin typeface="Times New Roman" pitchFamily="18" charset="0"/>
            </a:endParaRPr>
          </a:p>
        </p:txBody>
      </p:sp>
      <p:sp>
        <p:nvSpPr>
          <p:cNvPr id="64517" name="Text Box 4"/>
          <p:cNvSpPr txBox="1">
            <a:spLocks noChangeArrowheads="1"/>
          </p:cNvSpPr>
          <p:nvPr/>
        </p:nvSpPr>
        <p:spPr bwMode="auto">
          <a:xfrm>
            <a:off x="1239944" y="3211751"/>
            <a:ext cx="7125976" cy="555753"/>
          </a:xfrm>
          <a:prstGeom prst="rect">
            <a:avLst/>
          </a:prstGeom>
          <a:noFill/>
          <a:ln w="9525">
            <a:noFill/>
            <a:miter lim="800000"/>
            <a:headEnd/>
            <a:tailEnd/>
          </a:ln>
        </p:spPr>
        <p:txBody>
          <a:bodyPr lIns="93177" tIns="46589" rIns="93177" bIns="46589">
            <a:spAutoFit/>
          </a:bodyPr>
          <a:lstStyle/>
          <a:p>
            <a:pPr>
              <a:spcBef>
                <a:spcPct val="50000"/>
              </a:spcBef>
            </a:pPr>
            <a:endParaRPr lang="en-US" sz="1200"/>
          </a:p>
          <a:p>
            <a:pPr>
              <a:spcBef>
                <a:spcPct val="50000"/>
              </a:spcBef>
            </a:pPr>
            <a:endParaRPr lang="en-US" sz="12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36D26BE8-EE61-47C9-83E7-61150EED12CE}" type="slidenum">
              <a:rPr lang="en-US" smtClean="0"/>
              <a:pPr/>
              <a:t>51</a:t>
            </a:fld>
            <a:endParaRPr lang="en-US" smtClean="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endParaRPr lang="en-US" smtClean="0">
              <a:latin typeface="Times New Roman" pitchFamily="18" charset="0"/>
            </a:endParaRPr>
          </a:p>
        </p:txBody>
      </p:sp>
      <p:sp>
        <p:nvSpPr>
          <p:cNvPr id="65541" name="Text Box 4"/>
          <p:cNvSpPr txBox="1">
            <a:spLocks noChangeArrowheads="1"/>
          </p:cNvSpPr>
          <p:nvPr/>
        </p:nvSpPr>
        <p:spPr bwMode="auto">
          <a:xfrm>
            <a:off x="1239944" y="3211751"/>
            <a:ext cx="7125976" cy="555753"/>
          </a:xfrm>
          <a:prstGeom prst="rect">
            <a:avLst/>
          </a:prstGeom>
          <a:noFill/>
          <a:ln w="9525">
            <a:noFill/>
            <a:miter lim="800000"/>
            <a:headEnd/>
            <a:tailEnd/>
          </a:ln>
        </p:spPr>
        <p:txBody>
          <a:bodyPr lIns="93177" tIns="46589" rIns="93177" bIns="46589">
            <a:spAutoFit/>
          </a:bodyPr>
          <a:lstStyle/>
          <a:p>
            <a:pPr>
              <a:spcBef>
                <a:spcPct val="50000"/>
              </a:spcBef>
            </a:pPr>
            <a:endParaRPr lang="en-US" sz="1200"/>
          </a:p>
          <a:p>
            <a:pPr>
              <a:spcBef>
                <a:spcPct val="50000"/>
              </a:spcBef>
            </a:pPr>
            <a:endParaRPr lang="en-US" sz="12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8B964A30-5651-4DEC-8CAB-AB191E72B685}" type="slidenum">
              <a:rPr lang="en-US" smtClean="0"/>
              <a:pPr/>
              <a:t>52</a:t>
            </a:fld>
            <a:endParaRPr lang="en-US" smtClean="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eaLnBrk="1" hangingPunct="1"/>
            <a:endParaRPr lang="en-US" smtClean="0">
              <a:latin typeface="Times New Roman" pitchFamily="18" charset="0"/>
            </a:endParaRPr>
          </a:p>
        </p:txBody>
      </p:sp>
      <p:sp>
        <p:nvSpPr>
          <p:cNvPr id="66565" name="Text Box 4"/>
          <p:cNvSpPr txBox="1">
            <a:spLocks noChangeArrowheads="1"/>
          </p:cNvSpPr>
          <p:nvPr/>
        </p:nvSpPr>
        <p:spPr bwMode="auto">
          <a:xfrm>
            <a:off x="1239944" y="3211751"/>
            <a:ext cx="7125976" cy="555753"/>
          </a:xfrm>
          <a:prstGeom prst="rect">
            <a:avLst/>
          </a:prstGeom>
          <a:noFill/>
          <a:ln w="9525">
            <a:noFill/>
            <a:miter lim="800000"/>
            <a:headEnd/>
            <a:tailEnd/>
          </a:ln>
        </p:spPr>
        <p:txBody>
          <a:bodyPr lIns="93177" tIns="46589" rIns="93177" bIns="46589">
            <a:spAutoFit/>
          </a:bodyPr>
          <a:lstStyle/>
          <a:p>
            <a:pPr>
              <a:spcBef>
                <a:spcPct val="50000"/>
              </a:spcBef>
            </a:pPr>
            <a:endParaRPr lang="en-US" sz="1200"/>
          </a:p>
          <a:p>
            <a:pPr>
              <a:spcBef>
                <a:spcPct val="50000"/>
              </a:spcBef>
            </a:pPr>
            <a:endParaRPr 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Rot="1" noChangeAspect="1" noChangeArrowheads="1" noTextEdit="1"/>
          </p:cNvSpPr>
          <p:nvPr>
            <p:ph type="sldImg"/>
          </p:nvPr>
        </p:nvSpPr>
        <p:spPr>
          <a:ln/>
        </p:spPr>
      </p:sp>
      <p:sp>
        <p:nvSpPr>
          <p:cNvPr id="69634" name="Rectangle 3"/>
          <p:cNvSpPr>
            <a:spLocks noGrp="1" noChangeArrowheads="1"/>
          </p:cNvSpPr>
          <p:nvPr>
            <p:ph type="body" idx="1"/>
          </p:nvPr>
        </p:nvSpPr>
        <p:spPr>
          <a:xfrm>
            <a:off x="930483" y="3269334"/>
            <a:ext cx="7435436" cy="3096581"/>
          </a:xfrm>
          <a:noFill/>
          <a:ln/>
        </p:spPr>
        <p:txBody>
          <a:bodyPr/>
          <a:lstStyle/>
          <a:p>
            <a:endParaRPr lang="en-US" dirty="0" smtClean="0">
              <a:ea typeface="ＭＳ Ｐゴシック"/>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28FC6191-4971-4643-9713-585DEEB5EA77}" type="slidenum">
              <a:rPr lang="en-US" smtClean="0"/>
              <a:pPr/>
              <a:t>53</a:t>
            </a:fld>
            <a:endParaRPr lang="en-US"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p:spPr>
        <p:txBody>
          <a:bodyPr/>
          <a:lstStyle/>
          <a:p>
            <a:fld id="{6E849624-3906-42B9-9A60-88B1B1231F19}" type="slidenum">
              <a:rPr lang="en-US" smtClean="0">
                <a:ea typeface="ＭＳ Ｐゴシック"/>
                <a:cs typeface="ＭＳ Ｐゴシック"/>
              </a:rPr>
              <a:pPr/>
              <a:t>54</a:t>
            </a:fld>
            <a:endParaRPr lang="en-US" smtClean="0">
              <a:ea typeface="ＭＳ Ｐゴシック"/>
              <a:cs typeface="ＭＳ Ｐゴシック"/>
            </a:endParaRPr>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p:spPr>
        <p:txBody>
          <a:bodyPr/>
          <a:lstStyle/>
          <a:p>
            <a:pPr eaLnBrk="1" hangingPunct="1"/>
            <a:endParaRPr lang="en-US" smtClean="0">
              <a:ea typeface="ＭＳ Ｐゴシック"/>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C018089-50A3-4AE6-BA26-F6C75A73FB6D}" type="slidenum">
              <a:rPr lang="en-US" smtClean="0"/>
              <a:pPr/>
              <a:t>55</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Discovery Trunks Handout</a:t>
            </a:r>
            <a:endParaRPr lang="en-US" dirty="0"/>
          </a:p>
        </p:txBody>
      </p:sp>
      <p:sp>
        <p:nvSpPr>
          <p:cNvPr id="4" name="Slide Number Placeholder 3"/>
          <p:cNvSpPr>
            <a:spLocks noGrp="1"/>
          </p:cNvSpPr>
          <p:nvPr>
            <p:ph type="sldNum" sz="quarter" idx="10"/>
          </p:nvPr>
        </p:nvSpPr>
        <p:spPr/>
        <p:txBody>
          <a:bodyPr/>
          <a:lstStyle/>
          <a:p>
            <a:fld id="{8C018089-50A3-4AE6-BA26-F6C75A73FB6D}" type="slidenum">
              <a:rPr lang="en-US" smtClean="0"/>
              <a:pPr/>
              <a:t>56</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C018089-50A3-4AE6-BA26-F6C75A73FB6D}" type="slidenum">
              <a:rPr lang="en-US" smtClean="0"/>
              <a:pPr/>
              <a:t>57</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endParaRPr lang="en-US" dirty="0" smtClean="0"/>
          </a:p>
          <a:p>
            <a:r>
              <a:rPr lang="en-US" dirty="0" smtClean="0"/>
              <a:t>The Sedition Act</a:t>
            </a:r>
          </a:p>
          <a:p>
            <a:endParaRPr lang="en-US" dirty="0" smtClean="0"/>
          </a:p>
          <a:p>
            <a:r>
              <a:rPr lang="en-US" dirty="0" smtClean="0"/>
              <a:t>Federalist President John Adams was elected in 1797. Diplomatic tensions with French officials led to Adams proposing to Congress in 1798 not only a declaration of war but also a number of acts that would curtail civil liberties.</a:t>
            </a:r>
          </a:p>
          <a:p>
            <a:endParaRPr lang="en-US" dirty="0" smtClean="0"/>
          </a:p>
          <a:p>
            <a:r>
              <a:rPr lang="en-US" dirty="0" smtClean="0"/>
              <a:t>The Alien Act gave the President permission to expel any aliens he felt were "dangerous to the peace and safety of the United States." The Sedition Act went further, targeting U.S. citizens as well. The Sedition Act directly challenged the First Amendment, charging citizens who "oppose any measure or measures of the government of the United States," through "unlawful assembly...counsel, advice or attempt" with punishment including time in prison and fines.</a:t>
            </a:r>
          </a:p>
          <a:p>
            <a:endParaRPr lang="en-US" dirty="0" smtClean="0"/>
          </a:p>
          <a:p>
            <a:r>
              <a:rPr lang="en-US" dirty="0" smtClean="0"/>
              <a:t>Federalists supported the Sedition Act, seeing speech as a threat to the government. Republicans opposed the act, seeing it as an expansion of presidential power and an assault on the freedom of speech.	</a:t>
            </a:r>
          </a:p>
          <a:p>
            <a:endParaRPr lang="en-US" dirty="0" smtClean="0"/>
          </a:p>
          <a:p>
            <a:r>
              <a:rPr lang="en-US" dirty="0" smtClean="0"/>
              <a:t>Warrant</a:t>
            </a:r>
          </a:p>
          <a:p>
            <a:r>
              <a:rPr lang="en-US" dirty="0" smtClean="0"/>
              <a:t>“This item is the warrant for punishment (</a:t>
            </a:r>
            <a:r>
              <a:rPr lang="en-US" dirty="0" err="1" smtClean="0"/>
              <a:t>mittimus</a:t>
            </a:r>
            <a:r>
              <a:rPr lang="en-US" dirty="0" smtClean="0"/>
              <a:t>) in the case of U.S. v. Matthew Lyon. It describes the conviction of Lyon, a publisher and member of Congress, for making seditious statements that had been made illegal under the Sedition Act of 1798, and specifies a punishment of four months in jail and a fine of $1,000, plus $60.96 in court costs.”</a:t>
            </a:r>
          </a:p>
          <a:p>
            <a:endParaRPr lang="en-US" dirty="0" smtClean="0"/>
          </a:p>
          <a:p>
            <a:endParaRPr lang="en-US" dirty="0" smtClean="0"/>
          </a:p>
          <a:p>
            <a:r>
              <a:rPr lang="en-US" dirty="0" smtClean="0"/>
              <a:t>No friend of the Federalists, Lyon predicted he, as a vocal Republican, would be the first person arrested under the Sedition Act. Sure enough, Lyon was charged in October of 1798 after publishing a number of articles critical of President John Adams.</a:t>
            </a:r>
          </a:p>
          <a:p>
            <a:endParaRPr lang="en-US" dirty="0" smtClean="0"/>
          </a:p>
          <a:p>
            <a:r>
              <a:rPr lang="en-US" dirty="0" smtClean="0"/>
              <a:t>Serving as his own defense, Lyon argued that the charges were invalid because the Sedition Act was unconstitutional. Unconvinced, the jury returned a guilty verdict and Lyon was sentenced to four months in jail and fined. During his jail sentence, Lyon actively campaigned for re-election, which he secured in a landslide, largely due to the public’s backlash against the Federalists for the Alien and Sedition Acts. The Republican led Congress let the laws expire in 1801.</a:t>
            </a:r>
          </a:p>
          <a:p>
            <a:endParaRPr lang="en-US" dirty="0" smtClean="0"/>
          </a:p>
          <a:p>
            <a:r>
              <a:rPr lang="en-US" dirty="0" smtClean="0"/>
              <a:t>In 1840, Congress refunded Lyon’s fine plus interest to his heirs. In 2001, Senator Jim Jeffords of Vermont invoked the spirit of Matthew Lyon, remembering the commitment to liberty of the people of his state who "proudly elected Matthew Lyon to Congress, notwithstanding his flouting of the Sedition Act.”	</a:t>
            </a:r>
          </a:p>
          <a:p>
            <a:endParaRPr lang="en-US" dirty="0" smtClean="0"/>
          </a:p>
        </p:txBody>
      </p:sp>
      <p:sp>
        <p:nvSpPr>
          <p:cNvPr id="4" name="Slide Number Placeholder 3"/>
          <p:cNvSpPr>
            <a:spLocks noGrp="1"/>
          </p:cNvSpPr>
          <p:nvPr>
            <p:ph type="sldNum" sz="quarter" idx="10"/>
          </p:nvPr>
        </p:nvSpPr>
        <p:spPr/>
        <p:txBody>
          <a:bodyPr/>
          <a:lstStyle/>
          <a:p>
            <a:fld id="{8C018089-50A3-4AE6-BA26-F6C75A73FB6D}" type="slidenum">
              <a:rPr lang="en-US" smtClean="0"/>
              <a:pPr/>
              <a:t>58</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C018089-50A3-4AE6-BA26-F6C75A73FB6D}" type="slidenum">
              <a:rPr lang="en-US" smtClean="0"/>
              <a:pPr/>
              <a:t>59</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dirty="0" smtClean="0"/>
              <a:t>Executive Order posted</a:t>
            </a:r>
          </a:p>
          <a:p>
            <a:endParaRPr lang="en-US" dirty="0" smtClean="0"/>
          </a:p>
          <a:p>
            <a:r>
              <a:rPr lang="en-US" dirty="0" smtClean="0"/>
              <a:t>The day after the bombing of Pearl Harbor, the United States entered World War II. Throughout the rest of 1941 and during the first two months of 1942, the fears of Mary Tsukamoto’s community began to be realized as efforts to protect vulnerable coastal states led to increasingly tighter restrictions on civil liberties - German, Italian, and Japanese were classified as "dangerous enemy aliens,” prohibited zones were established where “enemy aliens” were forbidden, and restricted areas enforced curfews.</a:t>
            </a:r>
          </a:p>
          <a:p>
            <a:endParaRPr lang="en-US" dirty="0" smtClean="0"/>
          </a:p>
          <a:p>
            <a:r>
              <a:rPr lang="en-US" dirty="0" smtClean="0"/>
              <a:t>On February 19, 1942, President Roosevelt signed Executive Order 9066, which authorized the secretary of war to define military areas "from which any or all persons may be excluded as deemed necessary or desirable."</a:t>
            </a:r>
          </a:p>
          <a:p>
            <a:endParaRPr lang="en-US" dirty="0" smtClean="0"/>
          </a:p>
          <a:p>
            <a:r>
              <a:rPr lang="en-US" dirty="0" smtClean="0"/>
              <a:t>The Wartime Civil Control Administration (WCCA) and the War Relocation Authority (WRA) were created in March 1942 to handle the evacuation and relocation of Japanese Americans. Upon registration for removal to the relocation centers, Japanese Americans were issued a "family number," used from then on to identify them and their belongings during removal and internment.</a:t>
            </a:r>
          </a:p>
          <a:p>
            <a:endParaRPr lang="en-US" dirty="0" smtClean="0"/>
          </a:p>
          <a:p>
            <a:r>
              <a:rPr lang="en-US" dirty="0" smtClean="0"/>
              <a:t>“…signs had been nailed to the telephone poles saying that we were to report to various spots. They told us to register as families. We had to report to the Elk Grove </a:t>
            </a:r>
            <a:r>
              <a:rPr lang="en-US" dirty="0" err="1" smtClean="0"/>
              <a:t>Masocin</a:t>
            </a:r>
            <a:r>
              <a:rPr lang="en-US" dirty="0" smtClean="0"/>
              <a:t> Building where we were given our family number, No. 2076….We found out we were going to the Fresno Assembly Center.”</a:t>
            </a:r>
          </a:p>
          <a:p>
            <a:endParaRPr lang="en-US" dirty="0" smtClean="0"/>
          </a:p>
          <a:p>
            <a:r>
              <a:rPr lang="en-US" dirty="0" smtClean="0"/>
              <a:t>Packing Canvas</a:t>
            </a:r>
          </a:p>
          <a:p>
            <a:endParaRPr lang="en-US" dirty="0" smtClean="0"/>
          </a:p>
          <a:p>
            <a:r>
              <a:rPr lang="en-US" dirty="0" smtClean="0"/>
              <a:t> “And we knew we had to take blankets and sheets and bedding and things as well as some of our clothes. And we had no idea whether we were going to a hot place or a cold place, so our family was quite concerned about how to get ready.” – Mary Tsukamoto</a:t>
            </a:r>
          </a:p>
          <a:p>
            <a:endParaRPr lang="en-US" dirty="0" smtClean="0"/>
          </a:p>
          <a:p>
            <a:r>
              <a:rPr lang="en-US" dirty="0" smtClean="0"/>
              <a:t>The Wartime Civil Control administration (WCCA) didn’t tell the evacuees where they were going, supplied no method to ship belongings and warned that storage provided by the government would be at the owner’s risk. </a:t>
            </a:r>
          </a:p>
          <a:p>
            <a:endParaRPr lang="en-US" dirty="0" smtClean="0"/>
          </a:p>
          <a:p>
            <a:r>
              <a:rPr lang="en-US" dirty="0" smtClean="0"/>
              <a:t>“…we sold our car for eight hundred dollars, which was just about giving it away. We also had to sell our refrigerator. But some wonderful friends came to ask if they could take care of some things we couldn’t store. Mr. </a:t>
            </a:r>
            <a:r>
              <a:rPr lang="en-US" dirty="0" err="1" smtClean="0"/>
              <a:t>Lernard</a:t>
            </a:r>
            <a:r>
              <a:rPr lang="en-US" dirty="0" smtClean="0"/>
              <a:t>, a principal of a high school, took my piano and his daughter took our dining room set, which was a wedding gift. Other things we had to sell, and still others things we had to crate. The Japanese community hall was declared the “federal reserve bank,” a warehouse, and some of our things were stored there as well as in the Buddhist Church gymnasium. So people were bringing their stuff, crating it, stacking it up and storing it. Some were working to the very last minute.” – Mary Tsukamoto</a:t>
            </a:r>
          </a:p>
          <a:p>
            <a:endParaRPr lang="en-US" dirty="0" smtClean="0"/>
          </a:p>
          <a:p>
            <a:r>
              <a:rPr lang="en-US" dirty="0" smtClean="0"/>
              <a:t>By August 7, 1942 over 110,000 Japanese Americans had been removed from the West coast. They were transported to one of sixteen assembly centers California, Washington, Oregon and Arizona by bus and train, accompanied by armed military guards. The assembly centers, hastily erected at racetracks, fairgrounds, livestock pavilions, were intended to be temporary housing, but many people stayed for up to three months because inland internment camps were not yet built.</a:t>
            </a:r>
          </a:p>
        </p:txBody>
      </p:sp>
      <p:sp>
        <p:nvSpPr>
          <p:cNvPr id="4" name="Slide Number Placeholder 3"/>
          <p:cNvSpPr>
            <a:spLocks noGrp="1"/>
          </p:cNvSpPr>
          <p:nvPr>
            <p:ph type="sldNum" sz="quarter" idx="10"/>
          </p:nvPr>
        </p:nvSpPr>
        <p:spPr/>
        <p:txBody>
          <a:bodyPr/>
          <a:lstStyle/>
          <a:p>
            <a:fld id="{8C018089-50A3-4AE6-BA26-F6C75A73FB6D}" type="slidenum">
              <a:rPr lang="en-US" smtClean="0"/>
              <a:pPr/>
              <a:t>60</a:t>
            </a:fld>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dirty="0" smtClean="0"/>
              <a:t>Executive Order posted</a:t>
            </a:r>
          </a:p>
          <a:p>
            <a:endParaRPr lang="en-US" dirty="0" smtClean="0"/>
          </a:p>
          <a:p>
            <a:r>
              <a:rPr lang="en-US" dirty="0" smtClean="0"/>
              <a:t>The day after the bombing of Pearl Harbor, the United States entered World War II. Throughout the rest of 1941 and during the first two months of 1942, the fears of Mary Tsukamoto’s community began to be realized as efforts to protect vulnerable coastal states led to increasingly tighter restrictions on civil liberties - German, Italian, and Japanese were classified as "dangerous enemy aliens,” prohibited zones were established where “enemy aliens” were forbidden, and restricted areas enforced curfews.</a:t>
            </a:r>
          </a:p>
          <a:p>
            <a:endParaRPr lang="en-US" dirty="0" smtClean="0"/>
          </a:p>
          <a:p>
            <a:r>
              <a:rPr lang="en-US" dirty="0" smtClean="0"/>
              <a:t>On February 19, 1942, President Roosevelt signed Executive Order 9066, which authorized the secretary of war to define military areas "from which any or all persons may be excluded as deemed necessary or desirable."</a:t>
            </a:r>
          </a:p>
          <a:p>
            <a:endParaRPr lang="en-US" dirty="0" smtClean="0"/>
          </a:p>
          <a:p>
            <a:r>
              <a:rPr lang="en-US" dirty="0" smtClean="0"/>
              <a:t>The Wartime Civil Control Administration (WCCA) and the War Relocation Authority (WRA) were created in March 1942 to handle the evacuation and relocation of Japanese Americans. Upon registration for removal to the relocation centers, Japanese Americans were issued a "family number," used from then on to identify them and their belongings during removal and internment.</a:t>
            </a:r>
          </a:p>
          <a:p>
            <a:endParaRPr lang="en-US" dirty="0" smtClean="0"/>
          </a:p>
          <a:p>
            <a:r>
              <a:rPr lang="en-US" dirty="0" smtClean="0"/>
              <a:t>“…signs had been nailed to the telephone poles saying that we were to report to various spots. They told us to register as families. We had to report to the Elk Grove </a:t>
            </a:r>
            <a:r>
              <a:rPr lang="en-US" dirty="0" err="1" smtClean="0"/>
              <a:t>Masocin</a:t>
            </a:r>
            <a:r>
              <a:rPr lang="en-US" dirty="0" smtClean="0"/>
              <a:t> Building where we were given our family number, No. 2076….We found out we were going to the Fresno Assembly Center.”</a:t>
            </a:r>
          </a:p>
          <a:p>
            <a:endParaRPr lang="en-US" dirty="0" smtClean="0"/>
          </a:p>
          <a:p>
            <a:r>
              <a:rPr lang="en-US" dirty="0" smtClean="0"/>
              <a:t>Packing Canvas</a:t>
            </a:r>
          </a:p>
          <a:p>
            <a:endParaRPr lang="en-US" dirty="0" smtClean="0"/>
          </a:p>
          <a:p>
            <a:r>
              <a:rPr lang="en-US" dirty="0" smtClean="0"/>
              <a:t> “And we knew we had to take blankets and sheets and bedding and things as well as some of our clothes. And we had no idea whether we were going to a hot place or a cold place, so our family was quite concerned about how to get ready.” – Mary Tsukamoto</a:t>
            </a:r>
          </a:p>
          <a:p>
            <a:endParaRPr lang="en-US" dirty="0" smtClean="0"/>
          </a:p>
          <a:p>
            <a:r>
              <a:rPr lang="en-US" dirty="0" smtClean="0"/>
              <a:t>The Wartime Civil Control administration (WCCA) didn’t tell the evacuees where they were going, supplied no method to ship belongings and warned that storage provided by the government would be at the owner’s risk. </a:t>
            </a:r>
          </a:p>
          <a:p>
            <a:endParaRPr lang="en-US" dirty="0" smtClean="0"/>
          </a:p>
          <a:p>
            <a:r>
              <a:rPr lang="en-US" dirty="0" smtClean="0"/>
              <a:t>“…we sold our car for eight hundred dollars, which was just about giving it away. We also had to sell our refrigerator. But some wonderful friends came to ask if they could take care of some things we couldn’t store. Mr. </a:t>
            </a:r>
            <a:r>
              <a:rPr lang="en-US" dirty="0" err="1" smtClean="0"/>
              <a:t>Lernard</a:t>
            </a:r>
            <a:r>
              <a:rPr lang="en-US" dirty="0" smtClean="0"/>
              <a:t>, a principal of a high school, took my piano and his daughter took our dining room set, which was a wedding gift. Other things we had to sell, and still others things we had to crate. The Japanese community hall was declared the “federal reserve bank,” a warehouse, and some of our things were stored there as well as in the Buddhist Church gymnasium. So people were bringing their stuff, crating it, stacking it up and storing it. Some were working to the very last minute.” – Mary Tsukamoto</a:t>
            </a:r>
          </a:p>
          <a:p>
            <a:endParaRPr lang="en-US" dirty="0" smtClean="0"/>
          </a:p>
          <a:p>
            <a:r>
              <a:rPr lang="en-US" dirty="0" smtClean="0"/>
              <a:t>By August 7, 1942 over 110,000 Japanese Americans had been removed from the West coast. They were transported to one of sixteen assembly centers California, Washington, Oregon and Arizona by bus and train, accompanied by armed military guards. The assembly centers, hastily erected at racetracks, fairgrounds, livestock pavilions, were intended to be temporary housing, but many people stayed for up to three months because inland internment camps were not yet built.</a:t>
            </a:r>
          </a:p>
        </p:txBody>
      </p:sp>
      <p:sp>
        <p:nvSpPr>
          <p:cNvPr id="4" name="Slide Number Placeholder 3"/>
          <p:cNvSpPr>
            <a:spLocks noGrp="1"/>
          </p:cNvSpPr>
          <p:nvPr>
            <p:ph type="sldNum" sz="quarter" idx="10"/>
          </p:nvPr>
        </p:nvSpPr>
        <p:spPr/>
        <p:txBody>
          <a:bodyPr/>
          <a:lstStyle/>
          <a:p>
            <a:fld id="{8C018089-50A3-4AE6-BA26-F6C75A73FB6D}" type="slidenum">
              <a:rPr lang="en-US" smtClean="0"/>
              <a:pPr/>
              <a:t>61</a:t>
            </a:fld>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C018089-50A3-4AE6-BA26-F6C75A73FB6D}" type="slidenum">
              <a:rPr lang="en-US" smtClean="0"/>
              <a:pPr/>
              <a:t>62</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Rot="1" noChangeAspect="1" noChangeArrowheads="1" noTextEdit="1"/>
          </p:cNvSpPr>
          <p:nvPr>
            <p:ph type="sldImg"/>
          </p:nvPr>
        </p:nvSpPr>
        <p:spPr>
          <a:ln/>
        </p:spPr>
      </p:sp>
      <p:sp>
        <p:nvSpPr>
          <p:cNvPr id="69634" name="Rectangle 3"/>
          <p:cNvSpPr>
            <a:spLocks noGrp="1" noChangeArrowheads="1"/>
          </p:cNvSpPr>
          <p:nvPr>
            <p:ph type="body" idx="1"/>
          </p:nvPr>
        </p:nvSpPr>
        <p:spPr>
          <a:xfrm>
            <a:off x="930483" y="3269334"/>
            <a:ext cx="7435436" cy="3096581"/>
          </a:xfrm>
          <a:noFill/>
          <a:ln/>
        </p:spPr>
        <p:txBody>
          <a:bodyPr/>
          <a:lstStyle/>
          <a:p>
            <a:endParaRPr lang="en-US" dirty="0" smtClean="0">
              <a:ea typeface="ＭＳ Ｐゴシック"/>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C018089-50A3-4AE6-BA26-F6C75A73FB6D}" type="slidenum">
              <a:rPr lang="en-US" smtClean="0"/>
              <a:pPr/>
              <a:t>63</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C018089-50A3-4AE6-BA26-F6C75A73FB6D}" type="slidenum">
              <a:rPr lang="en-US" smtClean="0"/>
              <a:pPr/>
              <a:t>64</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68AE338-9CB5-4507-863F-DB4E7279BAFB}" type="slidenum">
              <a:rPr lang="en-US" smtClean="0"/>
              <a:pPr>
                <a:defRPr/>
              </a:pPr>
              <a:t>65</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p:spPr>
        <p:txBody>
          <a:bodyPr/>
          <a:lstStyle/>
          <a:p>
            <a:fld id="{6E849624-3906-42B9-9A60-88B1B1231F19}" type="slidenum">
              <a:rPr lang="en-US" smtClean="0">
                <a:ea typeface="ＭＳ Ｐゴシック"/>
                <a:cs typeface="ＭＳ Ｐゴシック"/>
              </a:rPr>
              <a:pPr/>
              <a:t>69</a:t>
            </a:fld>
            <a:endParaRPr lang="en-US" smtClean="0">
              <a:ea typeface="ＭＳ Ｐゴシック"/>
              <a:cs typeface="ＭＳ Ｐゴシック"/>
            </a:endParaRPr>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p:spPr>
        <p:txBody>
          <a:bodyPr/>
          <a:lstStyle/>
          <a:p>
            <a:pPr eaLnBrk="1" hangingPunct="1"/>
            <a:endParaRPr lang="en-US" smtClean="0">
              <a:ea typeface="ＭＳ Ｐゴシック"/>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Rot="1" noChangeAspect="1" noChangeArrowheads="1" noTextEdit="1"/>
          </p:cNvSpPr>
          <p:nvPr>
            <p:ph type="sldImg"/>
          </p:nvPr>
        </p:nvSpPr>
        <p:spPr>
          <a:ln/>
        </p:spPr>
      </p:sp>
      <p:sp>
        <p:nvSpPr>
          <p:cNvPr id="69634" name="Rectangle 3"/>
          <p:cNvSpPr>
            <a:spLocks noGrp="1" noChangeArrowheads="1"/>
          </p:cNvSpPr>
          <p:nvPr>
            <p:ph type="body" idx="1"/>
          </p:nvPr>
        </p:nvSpPr>
        <p:spPr>
          <a:xfrm>
            <a:off x="930483" y="3269334"/>
            <a:ext cx="7435436" cy="3096581"/>
          </a:xfrm>
          <a:noFill/>
          <a:ln/>
        </p:spPr>
        <p:txBody>
          <a:bodyPr/>
          <a:lstStyle/>
          <a:p>
            <a:endParaRPr lang="en-US" smtClean="0">
              <a:ea typeface="ＭＳ Ｐゴシック"/>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Rot="1" noChangeAspect="1" noChangeArrowheads="1" noTextEdit="1"/>
          </p:cNvSpPr>
          <p:nvPr>
            <p:ph type="sldImg"/>
          </p:nvPr>
        </p:nvSpPr>
        <p:spPr>
          <a:ln/>
        </p:spPr>
      </p:sp>
      <p:sp>
        <p:nvSpPr>
          <p:cNvPr id="69634" name="Rectangle 3"/>
          <p:cNvSpPr>
            <a:spLocks noGrp="1" noChangeArrowheads="1"/>
          </p:cNvSpPr>
          <p:nvPr>
            <p:ph type="body" idx="1"/>
          </p:nvPr>
        </p:nvSpPr>
        <p:spPr>
          <a:xfrm>
            <a:off x="930483" y="3269334"/>
            <a:ext cx="7435436" cy="3096581"/>
          </a:xfrm>
          <a:noFill/>
          <a:ln/>
        </p:spPr>
        <p:txBody>
          <a:bodyPr/>
          <a:lstStyle/>
          <a:p>
            <a:endParaRPr lang="en-US" dirty="0" smtClean="0">
              <a:ea typeface="ＭＳ Ｐゴシック"/>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p:spPr>
        <p:txBody>
          <a:bodyPr/>
          <a:lstStyle/>
          <a:p>
            <a:fld id="{6E849624-3906-42B9-9A60-88B1B1231F19}" type="slidenum">
              <a:rPr lang="en-US" smtClean="0">
                <a:ea typeface="ＭＳ Ｐゴシック"/>
                <a:cs typeface="ＭＳ Ｐゴシック"/>
              </a:rPr>
              <a:pPr/>
              <a:t>7</a:t>
            </a:fld>
            <a:endParaRPr lang="en-US" smtClean="0">
              <a:ea typeface="ＭＳ Ｐゴシック"/>
              <a:cs typeface="ＭＳ Ｐゴシック"/>
            </a:endParaRPr>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p:spPr>
        <p:txBody>
          <a:bodyPr/>
          <a:lstStyle/>
          <a:p>
            <a:pPr eaLnBrk="1" hangingPunct="1"/>
            <a:endParaRPr lang="en-US" smtClean="0">
              <a:ea typeface="ＭＳ Ｐゴシック"/>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p:spPr>
        <p:txBody>
          <a:bodyPr/>
          <a:lstStyle/>
          <a:p>
            <a:fld id="{6E849624-3906-42B9-9A60-88B1B1231F19}" type="slidenum">
              <a:rPr lang="en-US" smtClean="0">
                <a:ea typeface="ＭＳ Ｐゴシック"/>
                <a:cs typeface="ＭＳ Ｐゴシック"/>
              </a:rPr>
              <a:pPr/>
              <a:t>21</a:t>
            </a:fld>
            <a:endParaRPr lang="en-US" smtClean="0">
              <a:ea typeface="ＭＳ Ｐゴシック"/>
              <a:cs typeface="ＭＳ Ｐゴシック"/>
            </a:endParaRPr>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p:spPr>
        <p:txBody>
          <a:bodyPr/>
          <a:lstStyle/>
          <a:p>
            <a:pPr eaLnBrk="1" hangingPunct="1"/>
            <a:endParaRPr lang="en-US" smtClean="0">
              <a:ea typeface="ＭＳ Ｐゴシック"/>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68F9BFF4-B916-4BF0-B4A5-16FBC1E39048}" type="slidenum">
              <a:rPr lang="en-US" smtClean="0"/>
              <a:pPr/>
              <a:t>22</a:t>
            </a:fld>
            <a:endParaRPr 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A2E70B-CC08-4E30-9BEF-8677E41AE559}"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2890479-072C-4BE3-A4BE-71DAB96ED2D2}"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7050" y="533400"/>
            <a:ext cx="196215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90600" y="533400"/>
            <a:ext cx="573405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6CD12B-0C1E-4C0B-98CD-0BB4EA263E30}"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533400"/>
            <a:ext cx="7848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90600" y="1752600"/>
            <a:ext cx="38481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91100" y="1752600"/>
            <a:ext cx="38481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3744995-A0B4-4633-8BC1-A48685112955}"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725BD63-5CB5-4A83-B2C5-89D909276553}"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19554C-E1CC-4D39-BE69-814652029BCE}"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2357F1-1926-4A56-A43B-7DAFFA9FFBD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00" y="1752600"/>
            <a:ext cx="38481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91100" y="1752600"/>
            <a:ext cx="38481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E1B4CEE-0F13-41F1-86B6-6738197E3986}"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4FFEB13-15AC-4531-A982-A8ECD0B7C9AE}"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2E905BA-0275-4F46-B61B-B85BCE246C20}"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001DACA-B47F-44DD-966B-AE716C5CA91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707F468-B74E-4B13-9514-6E66565AE67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C94A88D-EA4F-409F-A79A-60C806B0131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90600" y="533400"/>
            <a:ext cx="7848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990600" y="1752600"/>
            <a:ext cx="7848600" cy="426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838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ea typeface="ＭＳ Ｐゴシック" charset="-128"/>
                <a:cs typeface="+mn-cs"/>
              </a:defRPr>
            </a:lvl1pPr>
          </a:lstStyle>
          <a:p>
            <a:pPr>
              <a:defRPr/>
            </a:pPr>
            <a:endParaRPr lang="en-US"/>
          </a:p>
        </p:txBody>
      </p:sp>
      <p:sp>
        <p:nvSpPr>
          <p:cNvPr id="1029" name="Rectangle 5"/>
          <p:cNvSpPr>
            <a:spLocks noGrp="1" noChangeArrowheads="1"/>
          </p:cNvSpPr>
          <p:nvPr>
            <p:ph type="ftr" sz="quarter" idx="3"/>
          </p:nvPr>
        </p:nvSpPr>
        <p:spPr bwMode="auto">
          <a:xfrm>
            <a:off x="32766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ea typeface="ＭＳ Ｐゴシック" charset="-128"/>
                <a:cs typeface="+mn-cs"/>
              </a:defRPr>
            </a:lvl1pPr>
          </a:lstStyle>
          <a:p>
            <a:pPr>
              <a:defRPr/>
            </a:pPr>
            <a:endParaRPr lang="en-US"/>
          </a:p>
        </p:txBody>
      </p:sp>
      <p:sp>
        <p:nvSpPr>
          <p:cNvPr id="1030" name="Rectangle 6"/>
          <p:cNvSpPr>
            <a:spLocks noGrp="1" noChangeArrowheads="1"/>
          </p:cNvSpPr>
          <p:nvPr>
            <p:ph type="sldNum" sz="quarter" idx="4"/>
          </p:nvPr>
        </p:nvSpPr>
        <p:spPr bwMode="auto">
          <a:xfrm>
            <a:off x="67056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ea typeface="ＭＳ Ｐゴシック" charset="-128"/>
                <a:cs typeface="+mn-cs"/>
              </a:defRPr>
            </a:lvl1pPr>
          </a:lstStyle>
          <a:p>
            <a:pPr>
              <a:defRPr/>
            </a:pPr>
            <a:fld id="{0BAA09F4-39C1-4FE7-BCD3-977E3D9C8B2A}" type="slidenum">
              <a:rPr lang="en-US"/>
              <a:pPr>
                <a:defRPr/>
              </a:pPr>
              <a:t>‹#›</a:t>
            </a:fld>
            <a:endParaRPr lang="en-US"/>
          </a:p>
        </p:txBody>
      </p:sp>
      <p:sp>
        <p:nvSpPr>
          <p:cNvPr id="1031" name="Rectangle 7"/>
          <p:cNvSpPr>
            <a:spLocks noChangeArrowheads="1"/>
          </p:cNvSpPr>
          <p:nvPr userDrawn="1"/>
        </p:nvSpPr>
        <p:spPr bwMode="auto">
          <a:xfrm>
            <a:off x="0" y="0"/>
            <a:ext cx="914400" cy="2895600"/>
          </a:xfrm>
          <a:prstGeom prst="rect">
            <a:avLst/>
          </a:prstGeom>
          <a:solidFill>
            <a:srgbClr val="FFA619"/>
          </a:solidFill>
          <a:ln w="9525">
            <a:noFill/>
            <a:miter lim="800000"/>
            <a:headEnd/>
            <a:tailEnd/>
          </a:ln>
        </p:spPr>
        <p:txBody>
          <a:bodyPr wrap="none" anchor="ctr"/>
          <a:lstStyle/>
          <a:p>
            <a:pPr eaLnBrk="0" hangingPunct="0">
              <a:defRPr/>
            </a:pPr>
            <a:endParaRPr lang="en-US">
              <a:ea typeface="ＭＳ Ｐゴシック" charset="-128"/>
              <a:cs typeface="+mn-cs"/>
            </a:endParaRPr>
          </a:p>
        </p:txBody>
      </p:sp>
      <p:sp>
        <p:nvSpPr>
          <p:cNvPr id="1032" name="Rectangle 8"/>
          <p:cNvSpPr>
            <a:spLocks noChangeArrowheads="1"/>
          </p:cNvSpPr>
          <p:nvPr userDrawn="1"/>
        </p:nvSpPr>
        <p:spPr bwMode="auto">
          <a:xfrm>
            <a:off x="0" y="152400"/>
            <a:ext cx="914400" cy="1106488"/>
          </a:xfrm>
          <a:prstGeom prst="rect">
            <a:avLst/>
          </a:prstGeom>
          <a:solidFill>
            <a:srgbClr val="173F7B"/>
          </a:solidFill>
          <a:ln w="9525">
            <a:noFill/>
            <a:miter lim="800000"/>
            <a:headEnd/>
            <a:tailEnd/>
          </a:ln>
        </p:spPr>
        <p:txBody>
          <a:bodyPr wrap="none" anchor="ctr"/>
          <a:lstStyle/>
          <a:p>
            <a:pPr eaLnBrk="0" hangingPunct="0">
              <a:defRPr/>
            </a:pPr>
            <a:endParaRPr lang="en-US">
              <a:ea typeface="ＭＳ Ｐゴシック" charset="-128"/>
              <a:cs typeface="+mn-cs"/>
            </a:endParaRPr>
          </a:p>
        </p:txBody>
      </p:sp>
      <p:sp>
        <p:nvSpPr>
          <p:cNvPr id="1033" name="Rectangle 9"/>
          <p:cNvSpPr>
            <a:spLocks noChangeArrowheads="1"/>
          </p:cNvSpPr>
          <p:nvPr userDrawn="1"/>
        </p:nvSpPr>
        <p:spPr bwMode="auto">
          <a:xfrm>
            <a:off x="0" y="1447800"/>
            <a:ext cx="914400" cy="198438"/>
          </a:xfrm>
          <a:prstGeom prst="rect">
            <a:avLst/>
          </a:prstGeom>
          <a:solidFill>
            <a:srgbClr val="CE1D21"/>
          </a:solidFill>
          <a:ln w="9525">
            <a:noFill/>
            <a:miter lim="800000"/>
            <a:headEnd/>
            <a:tailEnd/>
          </a:ln>
        </p:spPr>
        <p:txBody>
          <a:bodyPr wrap="none" anchor="ctr"/>
          <a:lstStyle/>
          <a:p>
            <a:pPr eaLnBrk="0" hangingPunct="0">
              <a:defRPr/>
            </a:pPr>
            <a:endParaRPr lang="en-US">
              <a:ea typeface="ＭＳ Ｐゴシック" charset="-128"/>
              <a:cs typeface="+mn-cs"/>
            </a:endParaRPr>
          </a:p>
        </p:txBody>
      </p:sp>
      <p:sp>
        <p:nvSpPr>
          <p:cNvPr id="1040" name="Rectangle 16"/>
          <p:cNvSpPr>
            <a:spLocks noChangeArrowheads="1"/>
          </p:cNvSpPr>
          <p:nvPr userDrawn="1"/>
        </p:nvSpPr>
        <p:spPr bwMode="auto">
          <a:xfrm>
            <a:off x="0" y="1828800"/>
            <a:ext cx="914400" cy="681038"/>
          </a:xfrm>
          <a:prstGeom prst="rect">
            <a:avLst/>
          </a:prstGeom>
          <a:solidFill>
            <a:srgbClr val="CE1D21"/>
          </a:solidFill>
          <a:ln w="9525">
            <a:noFill/>
            <a:miter lim="800000"/>
            <a:headEnd/>
            <a:tailEnd/>
          </a:ln>
        </p:spPr>
        <p:txBody>
          <a:bodyPr wrap="none" anchor="ctr"/>
          <a:lstStyle/>
          <a:p>
            <a:pPr eaLnBrk="0" hangingPunct="0">
              <a:defRPr/>
            </a:pPr>
            <a:endParaRPr lang="en-US">
              <a:ea typeface="ＭＳ Ｐゴシック" charset="-128"/>
              <a:cs typeface="+mn-cs"/>
            </a:endParaRPr>
          </a:p>
        </p:txBody>
      </p:sp>
      <p:pic>
        <p:nvPicPr>
          <p:cNvPr id="1035" name="Picture 20" descr="MF_4C_H-(2)"/>
          <p:cNvPicPr>
            <a:picLocks noChangeAspect="1" noChangeArrowheads="1"/>
          </p:cNvPicPr>
          <p:nvPr userDrawn="1"/>
        </p:nvPicPr>
        <p:blipFill>
          <a:blip r:embed="rId15" cstate="print"/>
          <a:srcRect/>
          <a:stretch>
            <a:fillRect/>
          </a:stretch>
        </p:blipFill>
        <p:spPr bwMode="auto">
          <a:xfrm>
            <a:off x="7015163" y="6200775"/>
            <a:ext cx="1816100" cy="5000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iming>
    <p:tnLst>
      <p:par>
        <p:cTn id="1" dur="indefinite" restart="never" nodeType="tmRoot"/>
      </p:par>
    </p:tnLst>
  </p:timing>
  <p:txStyles>
    <p:titleStyle>
      <a:lvl1pPr algn="l" rtl="0" eaLnBrk="0" fontAlgn="base" hangingPunct="0">
        <a:spcBef>
          <a:spcPct val="0"/>
        </a:spcBef>
        <a:spcAft>
          <a:spcPct val="0"/>
        </a:spcAft>
        <a:defRPr sz="3600">
          <a:solidFill>
            <a:srgbClr val="CE1D21"/>
          </a:solidFill>
          <a:latin typeface="+mj-lt"/>
          <a:ea typeface="+mj-ea"/>
          <a:cs typeface="ＭＳ Ｐゴシック"/>
        </a:defRPr>
      </a:lvl1pPr>
      <a:lvl2pPr algn="l" rtl="0" eaLnBrk="0" fontAlgn="base" hangingPunct="0">
        <a:spcBef>
          <a:spcPct val="0"/>
        </a:spcBef>
        <a:spcAft>
          <a:spcPct val="0"/>
        </a:spcAft>
        <a:defRPr sz="3600">
          <a:solidFill>
            <a:srgbClr val="CE1D21"/>
          </a:solidFill>
          <a:latin typeface="Swis721 Md BT" pitchFamily="34" charset="0"/>
          <a:ea typeface="ＭＳ Ｐゴシック" charset="-128"/>
          <a:cs typeface="ＭＳ Ｐゴシック"/>
        </a:defRPr>
      </a:lvl2pPr>
      <a:lvl3pPr algn="l" rtl="0" eaLnBrk="0" fontAlgn="base" hangingPunct="0">
        <a:spcBef>
          <a:spcPct val="0"/>
        </a:spcBef>
        <a:spcAft>
          <a:spcPct val="0"/>
        </a:spcAft>
        <a:defRPr sz="3600">
          <a:solidFill>
            <a:srgbClr val="CE1D21"/>
          </a:solidFill>
          <a:latin typeface="Swis721 Md BT" pitchFamily="34" charset="0"/>
          <a:ea typeface="ＭＳ Ｐゴシック" charset="-128"/>
          <a:cs typeface="ＭＳ Ｐゴシック"/>
        </a:defRPr>
      </a:lvl3pPr>
      <a:lvl4pPr algn="l" rtl="0" eaLnBrk="0" fontAlgn="base" hangingPunct="0">
        <a:spcBef>
          <a:spcPct val="0"/>
        </a:spcBef>
        <a:spcAft>
          <a:spcPct val="0"/>
        </a:spcAft>
        <a:defRPr sz="3600">
          <a:solidFill>
            <a:srgbClr val="CE1D21"/>
          </a:solidFill>
          <a:latin typeface="Swis721 Md BT" pitchFamily="34" charset="0"/>
          <a:ea typeface="ＭＳ Ｐゴシック" charset="-128"/>
          <a:cs typeface="ＭＳ Ｐゴシック"/>
        </a:defRPr>
      </a:lvl4pPr>
      <a:lvl5pPr algn="l" rtl="0" eaLnBrk="0" fontAlgn="base" hangingPunct="0">
        <a:spcBef>
          <a:spcPct val="0"/>
        </a:spcBef>
        <a:spcAft>
          <a:spcPct val="0"/>
        </a:spcAft>
        <a:defRPr sz="3600">
          <a:solidFill>
            <a:srgbClr val="CE1D21"/>
          </a:solidFill>
          <a:latin typeface="Swis721 Md BT" pitchFamily="34" charset="0"/>
          <a:ea typeface="ＭＳ Ｐゴシック" charset="-128"/>
          <a:cs typeface="ＭＳ Ｐゴシック"/>
        </a:defRPr>
      </a:lvl5pPr>
      <a:lvl6pPr marL="457200" algn="l" rtl="0" fontAlgn="base">
        <a:spcBef>
          <a:spcPct val="0"/>
        </a:spcBef>
        <a:spcAft>
          <a:spcPct val="0"/>
        </a:spcAft>
        <a:defRPr sz="3600">
          <a:solidFill>
            <a:srgbClr val="CE1D21"/>
          </a:solidFill>
          <a:latin typeface="Swis721 Md BT" pitchFamily="34" charset="0"/>
          <a:ea typeface="ＭＳ Ｐゴシック" charset="-128"/>
        </a:defRPr>
      </a:lvl6pPr>
      <a:lvl7pPr marL="914400" algn="l" rtl="0" fontAlgn="base">
        <a:spcBef>
          <a:spcPct val="0"/>
        </a:spcBef>
        <a:spcAft>
          <a:spcPct val="0"/>
        </a:spcAft>
        <a:defRPr sz="3600">
          <a:solidFill>
            <a:srgbClr val="CE1D21"/>
          </a:solidFill>
          <a:latin typeface="Swis721 Md BT" pitchFamily="34" charset="0"/>
          <a:ea typeface="ＭＳ Ｐゴシック" charset="-128"/>
        </a:defRPr>
      </a:lvl7pPr>
      <a:lvl8pPr marL="1371600" algn="l" rtl="0" fontAlgn="base">
        <a:spcBef>
          <a:spcPct val="0"/>
        </a:spcBef>
        <a:spcAft>
          <a:spcPct val="0"/>
        </a:spcAft>
        <a:defRPr sz="3600">
          <a:solidFill>
            <a:srgbClr val="CE1D21"/>
          </a:solidFill>
          <a:latin typeface="Swis721 Md BT" pitchFamily="34" charset="0"/>
          <a:ea typeface="ＭＳ Ｐゴシック" charset="-128"/>
        </a:defRPr>
      </a:lvl8pPr>
      <a:lvl9pPr marL="1828800" algn="l" rtl="0" fontAlgn="base">
        <a:spcBef>
          <a:spcPct val="0"/>
        </a:spcBef>
        <a:spcAft>
          <a:spcPct val="0"/>
        </a:spcAft>
        <a:defRPr sz="3600">
          <a:solidFill>
            <a:srgbClr val="CE1D21"/>
          </a:solidFill>
          <a:latin typeface="Swis721 Md BT" pitchFamily="34" charset="0"/>
          <a:ea typeface="ＭＳ Ｐゴシック" charset="-128"/>
        </a:defRPr>
      </a:lvl9pPr>
    </p:titleStyle>
    <p:bodyStyle>
      <a:lvl1pPr marL="342900" indent="-342900" algn="l" rtl="0" eaLnBrk="0" fontAlgn="base" hangingPunct="0">
        <a:spcBef>
          <a:spcPct val="20000"/>
        </a:spcBef>
        <a:spcAft>
          <a:spcPct val="0"/>
        </a:spcAft>
        <a:buChar char="•"/>
        <a:defRPr sz="2200">
          <a:solidFill>
            <a:schemeClr val="tx1"/>
          </a:solidFill>
          <a:latin typeface="+mn-lt"/>
          <a:ea typeface="+mn-ea"/>
          <a:cs typeface="ＭＳ Ｐゴシック"/>
        </a:defRPr>
      </a:lvl1pPr>
      <a:lvl2pPr marL="742950" indent="-285750" algn="l" rtl="0" eaLnBrk="0" fontAlgn="base" hangingPunct="0">
        <a:spcBef>
          <a:spcPct val="20000"/>
        </a:spcBef>
        <a:spcAft>
          <a:spcPct val="0"/>
        </a:spcAft>
        <a:buChar char="–"/>
        <a:defRPr sz="2200">
          <a:solidFill>
            <a:schemeClr val="tx1"/>
          </a:solidFill>
          <a:latin typeface="+mn-lt"/>
          <a:ea typeface="+mn-ea"/>
          <a:cs typeface="ＭＳ Ｐゴシック"/>
        </a:defRPr>
      </a:lvl2pPr>
      <a:lvl3pPr marL="1143000" indent="-228600" algn="l" rtl="0" eaLnBrk="0" fontAlgn="base" hangingPunct="0">
        <a:spcBef>
          <a:spcPct val="20000"/>
        </a:spcBef>
        <a:spcAft>
          <a:spcPct val="0"/>
        </a:spcAft>
        <a:buChar char="•"/>
        <a:defRPr sz="2200">
          <a:solidFill>
            <a:schemeClr val="tx1"/>
          </a:solidFill>
          <a:latin typeface="+mn-lt"/>
          <a:ea typeface="+mn-ea"/>
          <a:cs typeface="ＭＳ Ｐゴシック"/>
        </a:defRPr>
      </a:lvl3pPr>
      <a:lvl4pPr marL="1600200" indent="-228600" algn="l" rtl="0" eaLnBrk="0" fontAlgn="base" hangingPunct="0">
        <a:spcBef>
          <a:spcPct val="20000"/>
        </a:spcBef>
        <a:spcAft>
          <a:spcPct val="0"/>
        </a:spcAft>
        <a:buChar char="–"/>
        <a:defRPr sz="2200">
          <a:solidFill>
            <a:schemeClr val="tx1"/>
          </a:solidFill>
          <a:latin typeface="+mn-lt"/>
          <a:ea typeface="+mn-ea"/>
          <a:cs typeface="ＭＳ Ｐゴシック"/>
        </a:defRPr>
      </a:lvl4pPr>
      <a:lvl5pPr marL="2057400" indent="-228600" algn="l" rtl="0" eaLnBrk="0" fontAlgn="base" hangingPunct="0">
        <a:spcBef>
          <a:spcPct val="20000"/>
        </a:spcBef>
        <a:spcAft>
          <a:spcPct val="0"/>
        </a:spcAft>
        <a:buChar char="»"/>
        <a:defRPr sz="2200">
          <a:solidFill>
            <a:schemeClr val="tx1"/>
          </a:solidFill>
          <a:latin typeface="+mn-lt"/>
          <a:ea typeface="+mn-ea"/>
          <a:cs typeface="ＭＳ Ｐゴシック"/>
        </a:defRPr>
      </a:lvl5pPr>
      <a:lvl6pPr marL="2514600" indent="-228600" algn="l" rtl="0" fontAlgn="base">
        <a:spcBef>
          <a:spcPct val="20000"/>
        </a:spcBef>
        <a:spcAft>
          <a:spcPct val="0"/>
        </a:spcAft>
        <a:buChar char="»"/>
        <a:defRPr sz="2200">
          <a:solidFill>
            <a:schemeClr val="tx1"/>
          </a:solidFill>
          <a:latin typeface="+mn-lt"/>
          <a:ea typeface="+mn-ea"/>
        </a:defRPr>
      </a:lvl6pPr>
      <a:lvl7pPr marL="2971800" indent="-228600" algn="l" rtl="0" fontAlgn="base">
        <a:spcBef>
          <a:spcPct val="20000"/>
        </a:spcBef>
        <a:spcAft>
          <a:spcPct val="0"/>
        </a:spcAft>
        <a:buChar char="»"/>
        <a:defRPr sz="2200">
          <a:solidFill>
            <a:schemeClr val="tx1"/>
          </a:solidFill>
          <a:latin typeface="+mn-lt"/>
          <a:ea typeface="+mn-ea"/>
        </a:defRPr>
      </a:lvl7pPr>
      <a:lvl8pPr marL="3429000" indent="-228600" algn="l" rtl="0" fontAlgn="base">
        <a:spcBef>
          <a:spcPct val="20000"/>
        </a:spcBef>
        <a:spcAft>
          <a:spcPct val="0"/>
        </a:spcAft>
        <a:buChar char="»"/>
        <a:defRPr sz="2200">
          <a:solidFill>
            <a:schemeClr val="tx1"/>
          </a:solidFill>
          <a:latin typeface="+mn-lt"/>
          <a:ea typeface="+mn-ea"/>
        </a:defRPr>
      </a:lvl8pPr>
      <a:lvl9pPr marL="3886200" indent="-228600" algn="l" rtl="0" fontAlgn="base">
        <a:spcBef>
          <a:spcPct val="20000"/>
        </a:spcBef>
        <a:spcAft>
          <a:spcPct val="0"/>
        </a:spcAft>
        <a:buChar char="»"/>
        <a:defRPr sz="22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loc.gov/teachers/"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http://tbn3.google.com/images?q=tbn:rfwjHEFkm6VVIM:http://image.volunteersolutions.org/images/cache/000/010/235/939/10235939836.jp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hyperlink" Target="http://www.youtube.com/watch?v=5l-6N8Y-Sgg" TargetMode="External"/><Relationship Id="rId4" Type="http://schemas.openxmlformats.org/officeDocument/2006/relationships/image" Target="http://tbn3.google.com/images?q=tbn:rfwjHEFkm6VVIM:http://image.volunteersolutions.org/images/cache/000/010/235/939/10235939836.jp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http://tbn3.google.com/images?q=tbn:rfwjHEFkm6VVIM:http://image.volunteersolutions.org/images/cache/000/010/235/939/10235939836.jp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http://tbn3.google.com/images?q=tbn:rfwjHEFkm6VVIM:http://image.volunteersolutions.org/images/cache/000/010/235/939/10235939836.jpg" TargetMode="Externa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audio" Target="file:///\\CHIGP1\DATA\HOME\KMALDRE\Workshops\TAH_Chicago\20100110_wesun_18.mp3" TargetMode="External"/><Relationship Id="rId6" Type="http://schemas.openxmlformats.org/officeDocument/2006/relationships/hyperlink" Target="http://www.npr.org/templates/story/story.php?storyId=122416367" TargetMode="External"/><Relationship Id="rId5" Type="http://schemas.openxmlformats.org/officeDocument/2006/relationships/image" Target="http://tbn3.google.com/images?q=tbn:rfwjHEFkm6VVIM:http://image.volunteersolutions.org/images/cache/000/010/235/939/10235939836.jpg" TargetMode="External"/><Relationship Id="rId4" Type="http://schemas.openxmlformats.org/officeDocument/2006/relationships/image" Target="../media/image6.jpeg"/></Relationships>
</file>

<file path=ppt/slides/_rels/slide2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http://tbn3.google.com/images?q=tbn:rfwjHEFkm6VVIM:http://image.volunteersolutions.org/images/cache/000/010/235/939/10235939836.jpg"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http://tbn3.google.com/images?q=tbn:rfwjHEFkm6VVIM:http://image.volunteersolutions.org/images/cache/000/010/235/939/10235939836.jpg"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http://tbn3.google.com/images?q=tbn:rfwjHEFkm6VVIM:http://image.volunteersolutions.org/images/cache/000/010/235/939/10235939836.jpg"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http://tbn3.google.com/images?q=tbn:rfwjHEFkm6VVIM:http://image.volunteersolutions.org/images/cache/000/010/235/939/10235939836.jpg"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http://tbn3.google.com/images?q=tbn:rfwjHEFkm6VVIM:http://image.volunteersolutions.org/images/cache/000/010/235/939/10235939836.jpg"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http://tbn3.google.com/images?q=tbn:rfwjHEFkm6VVIM:http://image.volunteersolutions.org/images/cache/000/010/235/939/10235939836.jpg"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http://tbn3.google.com/images?q=tbn:rfwjHEFkm6VVIM:http://image.volunteersolutions.org/images/cache/000/010/235/939/10235939836.jpg"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http://tbn3.google.com/images?q=tbn:rfwjHEFkm6VVIM:http://image.volunteersolutions.org/images/cache/000/010/235/939/10235939836.jpg"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hyperlink" Target="mailto:chicago.archives@nara.gov" TargetMode="External"/><Relationship Id="rId5" Type="http://schemas.openxmlformats.org/officeDocument/2006/relationships/hyperlink" Target="http://www.archives.gov/great-lakes/holdings/" TargetMode="External"/><Relationship Id="rId4" Type="http://schemas.openxmlformats.org/officeDocument/2006/relationships/image" Target="http://tbn3.google.com/images?q=tbn:rfwjHEFkm6VVIM:http://image.volunteersolutions.org/images/cache/000/010/235/939/10235939836.jpg"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hyperlink" Target="http://docsteach.org/" TargetMode="External"/><Relationship Id="rId4" Type="http://schemas.openxmlformats.org/officeDocument/2006/relationships/image" Target="http://tbn3.google.com/images?q=tbn:rfwjHEFkm6VVIM:http://image.volunteersolutions.org/images/cache/000/010/235/939/10235939836.jpg"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http://tbn3.google.com/images?q=tbn:rfwjHEFkm6VVIM:http://image.volunteersolutions.org/images/cache/000/010/235/939/10235939836.jpg"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hyperlink" Target="http://docsteach.org/activities/63" TargetMode="External"/><Relationship Id="rId4" Type="http://schemas.openxmlformats.org/officeDocument/2006/relationships/image" Target="http://tbn3.google.com/images?q=tbn:rfwjHEFkm6VVIM:http://image.volunteersolutions.org/images/cache/000/010/235/939/10235939836.jpg"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hyperlink" Target="http://docsteach.org/activities/28" TargetMode="External"/><Relationship Id="rId4" Type="http://schemas.openxmlformats.org/officeDocument/2006/relationships/image" Target="http://tbn3.google.com/images?q=tbn:rfwjHEFkm6VVIM:http://image.volunteersolutions.org/images/cache/000/010/235/939/10235939836.jpg"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http://tbn3.google.com/images?q=tbn:rfwjHEFkm6VVIM:http://image.volunteersolutions.org/images/cache/000/010/235/939/10235939836.jpg"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http://tbn3.google.com/images?q=tbn:rfwjHEFkm6VVIM:http://image.volunteersolutions.org/images/cache/000/010/235/939/10235939836.jpg"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http://tbn3.google.com/images?q=tbn:rfwjHEFkm6VVIM:http://image.volunteersolutions.org/images/cache/000/010/235/939/10235939836.jpg"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http://tbn3.google.com/images?q=tbn:rfwjHEFkm6VVIM:http://image.volunteersolutions.org/images/cache/000/010/235/939/10235939836.jpg"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http://tbn3.google.com/images?q=tbn:rfwjHEFkm6VVIM:http://image.volunteersolutions.org/images/cache/000/010/235/939/10235939836.jpg"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http://tbn3.google.com/images?q=tbn:rfwjHEFkm6VVIM:http://image.volunteersolutions.org/images/cache/000/010/235/939/10235939836.jpg"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http://tbn3.google.com/images?q=tbn:rfwjHEFkm6VVIM:http://image.volunteersolutions.org/images/cache/000/010/235/939/10235939836.jpg"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http://tbn3.google.com/images?q=tbn:rfwjHEFkm6VVIM:http://image.volunteersolutions.org/images/cache/000/010/235/939/10235939836.jpg"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http://tbn3.google.com/images?q=tbn:rfwjHEFkm6VVIM:http://image.volunteersolutions.org/images/cache/000/010/235/939/10235939836.jpg"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http://tbn3.google.com/images?q=tbn:rfwjHEFkm6VVIM:http://image.volunteersolutions.org/images/cache/000/010/235/939/10235939836.jpg"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http://tbn3.google.com/images?q=tbn:rfwjHEFkm6VVIM:http://image.volunteersolutions.org/images/cache/000/010/235/939/10235939836.jpg"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http://tbn3.google.com/images?q=tbn:rfwjHEFkm6VVIM:http://image.volunteersolutions.org/images/cache/000/010/235/939/10235939836.jpg"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5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44.gif"/></Relationships>
</file>

<file path=ppt/slides/_rels/slide59.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6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8" Type="http://schemas.openxmlformats.org/officeDocument/2006/relationships/hyperlink" Target="http://sheg.stanford.edu/" TargetMode="External"/><Relationship Id="rId3" Type="http://schemas.openxmlformats.org/officeDocument/2006/relationships/hyperlink" Target="http://docsteach.org/" TargetMode="External"/><Relationship Id="rId7" Type="http://schemas.openxmlformats.org/officeDocument/2006/relationships/hyperlink" Target="http://www.socialstudies.org/socialeducation" TargetMode="External"/><Relationship Id="rId2" Type="http://schemas.openxmlformats.org/officeDocument/2006/relationships/notesSlide" Target="../notesSlides/notesSlide54.xml"/><Relationship Id="rId1" Type="http://schemas.openxmlformats.org/officeDocument/2006/relationships/slideLayout" Target="../slideLayouts/slideLayout12.xml"/><Relationship Id="rId6" Type="http://schemas.openxmlformats.org/officeDocument/2006/relationships/hyperlink" Target="http://www.smithsoniansource.org/" TargetMode="External"/><Relationship Id="rId5" Type="http://schemas.openxmlformats.org/officeDocument/2006/relationships/hyperlink" Target="http://www.loc.gov/teachers/" TargetMode="External"/><Relationship Id="rId4" Type="http://schemas.openxmlformats.org/officeDocument/2006/relationships/hyperlink" Target="http://www.archives.gov/education/"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5"/>
          <p:cNvSpPr>
            <a:spLocks noChangeArrowheads="1"/>
          </p:cNvSpPr>
          <p:nvPr/>
        </p:nvSpPr>
        <p:spPr bwMode="auto">
          <a:xfrm>
            <a:off x="0" y="0"/>
            <a:ext cx="1127125" cy="6858000"/>
          </a:xfrm>
          <a:prstGeom prst="rect">
            <a:avLst/>
          </a:prstGeom>
          <a:solidFill>
            <a:schemeClr val="bg1"/>
          </a:solidFill>
          <a:ln w="9525">
            <a:noFill/>
            <a:miter lim="800000"/>
            <a:headEnd/>
            <a:tailEnd/>
          </a:ln>
        </p:spPr>
        <p:txBody>
          <a:bodyPr wrap="none" anchor="ctr"/>
          <a:lstStyle/>
          <a:p>
            <a:pPr eaLnBrk="0" hangingPunct="0"/>
            <a:endParaRPr lang="en-US">
              <a:cs typeface="ＭＳ Ｐゴシック"/>
            </a:endParaRPr>
          </a:p>
        </p:txBody>
      </p:sp>
      <p:pic>
        <p:nvPicPr>
          <p:cNvPr id="18434" name="Picture 8" descr="M_page"/>
          <p:cNvPicPr>
            <a:picLocks noChangeAspect="1" noChangeArrowheads="1"/>
          </p:cNvPicPr>
          <p:nvPr/>
        </p:nvPicPr>
        <p:blipFill>
          <a:blip r:embed="rId3" cstate="print"/>
          <a:srcRect/>
          <a:stretch>
            <a:fillRect/>
          </a:stretch>
        </p:blipFill>
        <p:spPr bwMode="auto">
          <a:xfrm>
            <a:off x="2676525" y="1090613"/>
            <a:ext cx="6467475" cy="5767387"/>
          </a:xfrm>
          <a:prstGeom prst="rect">
            <a:avLst/>
          </a:prstGeom>
          <a:noFill/>
          <a:ln w="9525">
            <a:noFill/>
            <a:miter lim="800000"/>
            <a:headEnd/>
            <a:tailEnd/>
          </a:ln>
        </p:spPr>
      </p:pic>
      <p:sp>
        <p:nvSpPr>
          <p:cNvPr id="18435" name="Rectangle 6"/>
          <p:cNvSpPr>
            <a:spLocks noChangeArrowheads="1"/>
          </p:cNvSpPr>
          <p:nvPr/>
        </p:nvSpPr>
        <p:spPr bwMode="auto">
          <a:xfrm>
            <a:off x="170996" y="337457"/>
            <a:ext cx="8518525" cy="1274763"/>
          </a:xfrm>
          <a:prstGeom prst="rect">
            <a:avLst/>
          </a:prstGeom>
          <a:noFill/>
          <a:ln w="9525">
            <a:noFill/>
            <a:miter lim="800000"/>
            <a:headEnd/>
            <a:tailEnd/>
          </a:ln>
        </p:spPr>
        <p:txBody>
          <a:bodyPr anchor="ctr"/>
          <a:lstStyle/>
          <a:p>
            <a:r>
              <a:rPr lang="en-US" sz="3600" dirty="0">
                <a:latin typeface="Swis721 Md BT"/>
                <a:cs typeface="ＭＳ Ｐゴシック"/>
              </a:rPr>
              <a:t>McCormick</a:t>
            </a:r>
            <a:r>
              <a:rPr lang="en-US" sz="3200" dirty="0">
                <a:latin typeface="Swis721 Md BT"/>
                <a:cs typeface="ＭＳ Ｐゴシック"/>
              </a:rPr>
              <a:t> </a:t>
            </a:r>
            <a:r>
              <a:rPr lang="en-US" sz="3600" dirty="0">
                <a:latin typeface="Swis721 Md BT"/>
                <a:cs typeface="ＭＳ Ｐゴシック"/>
              </a:rPr>
              <a:t>Foundation Civics Program</a:t>
            </a:r>
            <a:br>
              <a:rPr lang="en-US" sz="3600" dirty="0">
                <a:latin typeface="Swis721 Md BT"/>
                <a:cs typeface="ＭＳ Ｐゴシック"/>
              </a:rPr>
            </a:br>
            <a:r>
              <a:rPr lang="en-US" sz="3600" dirty="0" smtClean="0">
                <a:solidFill>
                  <a:srgbClr val="CC0000"/>
                </a:solidFill>
                <a:latin typeface="Swis721 Md BT"/>
                <a:cs typeface="ＭＳ Ｐゴシック"/>
              </a:rPr>
              <a:t>Teaching with Controversy</a:t>
            </a:r>
          </a:p>
          <a:p>
            <a:r>
              <a:rPr lang="en-US" sz="3200" dirty="0" smtClean="0">
                <a:solidFill>
                  <a:srgbClr val="CC0000"/>
                </a:solidFill>
                <a:latin typeface="Swis721 Md BT"/>
                <a:cs typeface="ＭＳ Ｐゴシック"/>
              </a:rPr>
              <a:t>Primary Sources</a:t>
            </a:r>
            <a:endParaRPr lang="en-US" sz="3200" dirty="0">
              <a:solidFill>
                <a:srgbClr val="CC0000"/>
              </a:solidFill>
              <a:latin typeface="Swis721 Md BT"/>
              <a:cs typeface="ＭＳ Ｐゴシック"/>
            </a:endParaRPr>
          </a:p>
        </p:txBody>
      </p:sp>
      <p:sp>
        <p:nvSpPr>
          <p:cNvPr id="18436" name="Rectangle 7"/>
          <p:cNvSpPr>
            <a:spLocks noChangeArrowheads="1"/>
          </p:cNvSpPr>
          <p:nvPr/>
        </p:nvSpPr>
        <p:spPr bwMode="auto">
          <a:xfrm>
            <a:off x="193675" y="0"/>
            <a:ext cx="8318500" cy="3905250"/>
          </a:xfrm>
          <a:prstGeom prst="rect">
            <a:avLst/>
          </a:prstGeom>
          <a:noFill/>
          <a:ln w="9525">
            <a:noFill/>
            <a:miter lim="800000"/>
            <a:headEnd/>
            <a:tailEnd/>
          </a:ln>
        </p:spPr>
        <p:txBody>
          <a:bodyPr anchor="ctr"/>
          <a:lstStyle/>
          <a:p>
            <a:endParaRPr lang="en-US" sz="1600" dirty="0">
              <a:solidFill>
                <a:srgbClr val="4D4D4D"/>
              </a:solidFill>
              <a:latin typeface="Swis721 Md BT"/>
              <a:cs typeface="ＭＳ Ｐゴシック"/>
            </a:endParaRPr>
          </a:p>
          <a:p>
            <a:r>
              <a:rPr lang="en-US" sz="1600" dirty="0" smtClean="0">
                <a:solidFill>
                  <a:srgbClr val="4D4D4D"/>
                </a:solidFill>
                <a:latin typeface="Swis721 Md BT"/>
                <a:cs typeface="ＭＳ Ｐゴシック"/>
              </a:rPr>
              <a:t/>
            </a:r>
            <a:br>
              <a:rPr lang="en-US" sz="1600" dirty="0" smtClean="0">
                <a:solidFill>
                  <a:srgbClr val="4D4D4D"/>
                </a:solidFill>
                <a:latin typeface="Swis721 Md BT"/>
                <a:cs typeface="ＭＳ Ｐゴシック"/>
              </a:rPr>
            </a:br>
            <a:endParaRPr lang="en-US" sz="1600" dirty="0">
              <a:solidFill>
                <a:srgbClr val="4D4D4D"/>
              </a:solidFill>
              <a:latin typeface="Swis721 Md BT"/>
              <a:cs typeface="ＭＳ Ｐゴシック"/>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0" y="0"/>
            <a:ext cx="1127125" cy="6858000"/>
          </a:xfrm>
          <a:prstGeom prst="rect">
            <a:avLst/>
          </a:prstGeom>
          <a:solidFill>
            <a:schemeClr val="bg1"/>
          </a:solidFill>
          <a:ln w="9525">
            <a:noFill/>
            <a:miter lim="800000"/>
            <a:headEnd/>
            <a:tailEnd/>
          </a:ln>
        </p:spPr>
        <p:txBody>
          <a:bodyPr wrap="none" anchor="ctr"/>
          <a:lstStyle/>
          <a:p>
            <a:pPr eaLnBrk="0" hangingPunct="0"/>
            <a:endParaRPr lang="en-US">
              <a:cs typeface="ＭＳ Ｐゴシック"/>
            </a:endParaRPr>
          </a:p>
        </p:txBody>
      </p:sp>
      <p:sp>
        <p:nvSpPr>
          <p:cNvPr id="4098" name="Rectangle 2"/>
          <p:cNvSpPr>
            <a:spLocks noGrp="1" noChangeArrowheads="1"/>
          </p:cNvSpPr>
          <p:nvPr>
            <p:ph type="title"/>
          </p:nvPr>
        </p:nvSpPr>
        <p:spPr>
          <a:xfrm>
            <a:off x="348343" y="533400"/>
            <a:ext cx="8490857" cy="1143000"/>
          </a:xfrm>
        </p:spPr>
        <p:txBody>
          <a:bodyPr/>
          <a:lstStyle/>
          <a:p>
            <a:pPr algn="ctr"/>
            <a:r>
              <a:rPr lang="en-US" sz="4400" dirty="0">
                <a:solidFill>
                  <a:schemeClr val="tx1"/>
                </a:solidFill>
                <a:latin typeface="Arial" pitchFamily="34" charset="0"/>
                <a:cs typeface="Arial" pitchFamily="34" charset="0"/>
              </a:rPr>
              <a:t>Inference</a:t>
            </a:r>
          </a:p>
        </p:txBody>
      </p:sp>
      <p:sp>
        <p:nvSpPr>
          <p:cNvPr id="4099" name="Rectangle 3"/>
          <p:cNvSpPr>
            <a:spLocks noGrp="1" noChangeArrowheads="1"/>
          </p:cNvSpPr>
          <p:nvPr>
            <p:ph type="body" idx="1"/>
          </p:nvPr>
        </p:nvSpPr>
        <p:spPr>
          <a:xfrm>
            <a:off x="413657" y="1752600"/>
            <a:ext cx="8425543" cy="4267200"/>
          </a:xfrm>
        </p:spPr>
        <p:txBody>
          <a:bodyPr/>
          <a:lstStyle/>
          <a:p>
            <a:pPr>
              <a:lnSpc>
                <a:spcPct val="80000"/>
              </a:lnSpc>
            </a:pPr>
            <a:r>
              <a:rPr lang="en-US" sz="2800" dirty="0">
                <a:latin typeface="Arial" pitchFamily="34" charset="0"/>
                <a:cs typeface="Arial" pitchFamily="34" charset="0"/>
              </a:rPr>
              <a:t>Inference:  A conclusion based on evidence.</a:t>
            </a:r>
          </a:p>
          <a:p>
            <a:pPr lvl="1">
              <a:lnSpc>
                <a:spcPct val="80000"/>
              </a:lnSpc>
            </a:pPr>
            <a:r>
              <a:rPr lang="en-US" sz="2400" dirty="0">
                <a:latin typeface="Arial" pitchFamily="34" charset="0"/>
                <a:cs typeface="Arial" pitchFamily="34" charset="0"/>
              </a:rPr>
              <a:t>John and Mary failed the test because they have poor attendance</a:t>
            </a:r>
          </a:p>
          <a:p>
            <a:pPr>
              <a:lnSpc>
                <a:spcPct val="80000"/>
              </a:lnSpc>
              <a:buFontTx/>
              <a:buNone/>
            </a:pPr>
            <a:endParaRPr lang="en-US" sz="2800" dirty="0">
              <a:latin typeface="Arial" pitchFamily="34" charset="0"/>
              <a:cs typeface="Arial" pitchFamily="34" charset="0"/>
            </a:endParaRPr>
          </a:p>
          <a:p>
            <a:pPr>
              <a:lnSpc>
                <a:spcPct val="80000"/>
              </a:lnSpc>
            </a:pPr>
            <a:r>
              <a:rPr lang="en-US" sz="2800" i="1" dirty="0">
                <a:latin typeface="Arial" pitchFamily="34" charset="0"/>
                <a:cs typeface="Arial" pitchFamily="34" charset="0"/>
              </a:rPr>
              <a:t>It is logical to assume that John and Mary failed because they have not been in class, but there could be another reason.  Maybe they both were sick, and if they had been 100% well, they would have passed.  Maybe they both skipped a bubble on their </a:t>
            </a:r>
            <a:r>
              <a:rPr lang="en-US" sz="2800" i="1" dirty="0" err="1">
                <a:latin typeface="Arial" pitchFamily="34" charset="0"/>
                <a:cs typeface="Arial" pitchFamily="34" charset="0"/>
              </a:rPr>
              <a:t>scantron</a:t>
            </a:r>
            <a:r>
              <a:rPr lang="en-US" sz="2800" i="1" dirty="0">
                <a:latin typeface="Arial" pitchFamily="34" charset="0"/>
                <a:cs typeface="Arial" pitchFamily="34" charset="0"/>
              </a:rPr>
              <a:t> answer sheet and that made them fail.  There could be other explanations.</a:t>
            </a:r>
          </a:p>
          <a:p>
            <a:pPr>
              <a:lnSpc>
                <a:spcPct val="80000"/>
              </a:lnSpc>
            </a:pPr>
            <a:endParaRPr lang="en-US" sz="2800" i="1" dirty="0"/>
          </a:p>
          <a:p>
            <a:pPr lvl="1">
              <a:lnSpc>
                <a:spcPct val="80000"/>
              </a:lnSpc>
            </a:pPr>
            <a:endParaRPr lang="en-US" sz="2400" i="1" dirty="0"/>
          </a:p>
          <a:p>
            <a:pPr lvl="1">
              <a:lnSpc>
                <a:spcPct val="80000"/>
              </a:lnSpc>
            </a:pPr>
            <a:endParaRPr lang="en-US" sz="2400" dirty="0"/>
          </a:p>
        </p:txBody>
      </p:sp>
      <p:sp>
        <p:nvSpPr>
          <p:cNvPr id="5" name="Rectangle 4"/>
          <p:cNvSpPr>
            <a:spLocks noChangeArrowheads="1"/>
          </p:cNvSpPr>
          <p:nvPr/>
        </p:nvSpPr>
        <p:spPr bwMode="auto">
          <a:xfrm>
            <a:off x="6955972" y="6117771"/>
            <a:ext cx="1981199" cy="740229"/>
          </a:xfrm>
          <a:prstGeom prst="rect">
            <a:avLst/>
          </a:prstGeom>
          <a:solidFill>
            <a:schemeClr val="bg1"/>
          </a:solidFill>
          <a:ln w="9525">
            <a:noFill/>
            <a:miter lim="800000"/>
            <a:headEnd/>
            <a:tailEnd/>
          </a:ln>
        </p:spPr>
        <p:txBody>
          <a:bodyPr wrap="none" anchor="ctr"/>
          <a:lstStyle/>
          <a:p>
            <a:pPr eaLnBrk="0" hangingPunct="0"/>
            <a:endParaRPr lang="en-US">
              <a:cs typeface="ＭＳ Ｐゴシック"/>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Effect transition="in" filter="circle(in)">
                                      <p:cBhvr>
                                        <p:cTn id="7" dur="2000"/>
                                        <p:tgtEl>
                                          <p:spTgt spid="4099">
                                            <p:txEl>
                                              <p:pRg st="0" end="0"/>
                                            </p:txEl>
                                          </p:spTgt>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099">
                                            <p:txEl>
                                              <p:pRg st="1" end="1"/>
                                            </p:txEl>
                                          </p:spTgt>
                                        </p:tgtEl>
                                        <p:attrNameLst>
                                          <p:attrName>style.visibility</p:attrName>
                                        </p:attrNameLst>
                                      </p:cBhvr>
                                      <p:to>
                                        <p:strVal val="visible"/>
                                      </p:to>
                                    </p:set>
                                    <p:animEffect transition="in" filter="circle(in)">
                                      <p:cBhvr>
                                        <p:cTn id="10" dur="2000"/>
                                        <p:tgtEl>
                                          <p:spTgt spid="4099">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099">
                                            <p:txEl>
                                              <p:pRg st="3" end="3"/>
                                            </p:txEl>
                                          </p:spTgt>
                                        </p:tgtEl>
                                        <p:attrNameLst>
                                          <p:attrName>style.visibility</p:attrName>
                                        </p:attrNameLst>
                                      </p:cBhvr>
                                      <p:to>
                                        <p:strVal val="visible"/>
                                      </p:to>
                                    </p:set>
                                    <p:animEffect transition="in" filter="circle(in)">
                                      <p:cBhvr>
                                        <p:cTn id="15" dur="2000"/>
                                        <p:tgtEl>
                                          <p:spTgt spid="409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0" y="0"/>
            <a:ext cx="1127125" cy="6858000"/>
          </a:xfrm>
          <a:prstGeom prst="rect">
            <a:avLst/>
          </a:prstGeom>
          <a:solidFill>
            <a:schemeClr val="bg1"/>
          </a:solidFill>
          <a:ln w="9525">
            <a:noFill/>
            <a:miter lim="800000"/>
            <a:headEnd/>
            <a:tailEnd/>
          </a:ln>
        </p:spPr>
        <p:txBody>
          <a:bodyPr wrap="none" anchor="ctr"/>
          <a:lstStyle/>
          <a:p>
            <a:pPr eaLnBrk="0" hangingPunct="0"/>
            <a:endParaRPr lang="en-US">
              <a:cs typeface="ＭＳ Ｐゴシック"/>
            </a:endParaRPr>
          </a:p>
        </p:txBody>
      </p:sp>
      <p:sp>
        <p:nvSpPr>
          <p:cNvPr id="5122" name="Rectangle 2"/>
          <p:cNvSpPr>
            <a:spLocks noGrp="1" noChangeArrowheads="1"/>
          </p:cNvSpPr>
          <p:nvPr>
            <p:ph type="title"/>
          </p:nvPr>
        </p:nvSpPr>
        <p:spPr>
          <a:xfrm>
            <a:off x="370114" y="326571"/>
            <a:ext cx="8458200" cy="1143000"/>
          </a:xfrm>
        </p:spPr>
        <p:txBody>
          <a:bodyPr/>
          <a:lstStyle/>
          <a:p>
            <a:pPr algn="ctr"/>
            <a:r>
              <a:rPr lang="en-US" sz="4400" dirty="0">
                <a:solidFill>
                  <a:schemeClr val="tx1"/>
                </a:solidFill>
                <a:latin typeface="Arial" pitchFamily="34" charset="0"/>
                <a:cs typeface="Arial" pitchFamily="34" charset="0"/>
              </a:rPr>
              <a:t>Generalization</a:t>
            </a:r>
          </a:p>
        </p:txBody>
      </p:sp>
      <p:sp>
        <p:nvSpPr>
          <p:cNvPr id="5123" name="Rectangle 3"/>
          <p:cNvSpPr>
            <a:spLocks noGrp="1" noChangeArrowheads="1"/>
          </p:cNvSpPr>
          <p:nvPr>
            <p:ph type="body" idx="1"/>
          </p:nvPr>
        </p:nvSpPr>
        <p:spPr>
          <a:xfrm>
            <a:off x="424543" y="1600200"/>
            <a:ext cx="8414657" cy="4267200"/>
          </a:xfrm>
        </p:spPr>
        <p:txBody>
          <a:bodyPr/>
          <a:lstStyle/>
          <a:p>
            <a:r>
              <a:rPr lang="en-US" sz="3200" dirty="0">
                <a:latin typeface="Arial" pitchFamily="34" charset="0"/>
                <a:cs typeface="Arial" pitchFamily="34" charset="0"/>
              </a:rPr>
              <a:t>Generalization:  an overall, global statement that is not time, person or place specific.</a:t>
            </a:r>
          </a:p>
          <a:p>
            <a:pPr lvl="1"/>
            <a:r>
              <a:rPr lang="en-US" sz="2800" dirty="0">
                <a:latin typeface="Arial" pitchFamily="34" charset="0"/>
                <a:cs typeface="Arial" pitchFamily="34" charset="0"/>
              </a:rPr>
              <a:t>People who do not come to class will likely fail the test.</a:t>
            </a:r>
          </a:p>
          <a:p>
            <a:r>
              <a:rPr lang="en-US" sz="3200" i="1" dirty="0">
                <a:latin typeface="Arial" pitchFamily="34" charset="0"/>
                <a:cs typeface="Arial" pitchFamily="34" charset="0"/>
              </a:rPr>
              <a:t>This statement is broad and could apply to anyone, at anytime and any place.</a:t>
            </a:r>
          </a:p>
        </p:txBody>
      </p:sp>
      <p:sp>
        <p:nvSpPr>
          <p:cNvPr id="5" name="Rectangle 4"/>
          <p:cNvSpPr>
            <a:spLocks noChangeArrowheads="1"/>
          </p:cNvSpPr>
          <p:nvPr/>
        </p:nvSpPr>
        <p:spPr bwMode="auto">
          <a:xfrm>
            <a:off x="6955972" y="6117771"/>
            <a:ext cx="1981199" cy="740229"/>
          </a:xfrm>
          <a:prstGeom prst="rect">
            <a:avLst/>
          </a:prstGeom>
          <a:solidFill>
            <a:schemeClr val="bg1"/>
          </a:solidFill>
          <a:ln w="9525">
            <a:noFill/>
            <a:miter lim="800000"/>
            <a:headEnd/>
            <a:tailEnd/>
          </a:ln>
        </p:spPr>
        <p:txBody>
          <a:bodyPr wrap="none" anchor="ctr"/>
          <a:lstStyle/>
          <a:p>
            <a:pPr eaLnBrk="0" hangingPunct="0"/>
            <a:endParaRPr lang="en-US">
              <a:cs typeface="ＭＳ Ｐゴシック"/>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circle(in)">
                                      <p:cBhvr>
                                        <p:cTn id="7" dur="2000"/>
                                        <p:tgtEl>
                                          <p:spTgt spid="5123">
                                            <p:txEl>
                                              <p:pRg st="0" end="0"/>
                                            </p:txEl>
                                          </p:spTgt>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123">
                                            <p:txEl>
                                              <p:pRg st="1" end="1"/>
                                            </p:txEl>
                                          </p:spTgt>
                                        </p:tgtEl>
                                        <p:attrNameLst>
                                          <p:attrName>style.visibility</p:attrName>
                                        </p:attrNameLst>
                                      </p:cBhvr>
                                      <p:to>
                                        <p:strVal val="visible"/>
                                      </p:to>
                                    </p:set>
                                    <p:animEffect transition="in" filter="circle(in)">
                                      <p:cBhvr>
                                        <p:cTn id="10" dur="2000"/>
                                        <p:tgtEl>
                                          <p:spTgt spid="512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123">
                                            <p:txEl>
                                              <p:pRg st="2" end="2"/>
                                            </p:txEl>
                                          </p:spTgt>
                                        </p:tgtEl>
                                        <p:attrNameLst>
                                          <p:attrName>style.visibility</p:attrName>
                                        </p:attrNameLst>
                                      </p:cBhvr>
                                      <p:to>
                                        <p:strVal val="visible"/>
                                      </p:to>
                                    </p:set>
                                    <p:animEffect transition="in" filter="circle(in)">
                                      <p:cBhvr>
                                        <p:cTn id="15" dur="2000"/>
                                        <p:tgtEl>
                                          <p:spTgt spid="51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0" y="0"/>
            <a:ext cx="1127125" cy="6858000"/>
          </a:xfrm>
          <a:prstGeom prst="rect">
            <a:avLst/>
          </a:prstGeom>
          <a:solidFill>
            <a:schemeClr val="bg1"/>
          </a:solidFill>
          <a:ln w="9525">
            <a:noFill/>
            <a:miter lim="800000"/>
            <a:headEnd/>
            <a:tailEnd/>
          </a:ln>
        </p:spPr>
        <p:txBody>
          <a:bodyPr wrap="none" anchor="ctr"/>
          <a:lstStyle/>
          <a:p>
            <a:pPr eaLnBrk="0" hangingPunct="0"/>
            <a:endParaRPr lang="en-US">
              <a:cs typeface="ＭＳ Ｐゴシック"/>
            </a:endParaRPr>
          </a:p>
        </p:txBody>
      </p:sp>
      <p:sp>
        <p:nvSpPr>
          <p:cNvPr id="6148" name="Rectangle 4"/>
          <p:cNvSpPr>
            <a:spLocks noGrp="1" noChangeArrowheads="1"/>
          </p:cNvSpPr>
          <p:nvPr>
            <p:ph type="ctrTitle"/>
          </p:nvPr>
        </p:nvSpPr>
        <p:spPr>
          <a:xfrm>
            <a:off x="642257" y="1847397"/>
            <a:ext cx="7772400" cy="1470025"/>
          </a:xfrm>
        </p:spPr>
        <p:txBody>
          <a:bodyPr/>
          <a:lstStyle/>
          <a:p>
            <a:pPr algn="ctr"/>
            <a:r>
              <a:rPr lang="en-US" sz="4400" dirty="0">
                <a:solidFill>
                  <a:schemeClr val="tx1"/>
                </a:solidFill>
                <a:latin typeface="Arial" pitchFamily="34" charset="0"/>
                <a:cs typeface="Arial" pitchFamily="34" charset="0"/>
              </a:rPr>
              <a:t>F-I-G Practice</a:t>
            </a:r>
          </a:p>
        </p:txBody>
      </p:sp>
      <p:sp>
        <p:nvSpPr>
          <p:cNvPr id="6149" name="Rectangle 5"/>
          <p:cNvSpPr>
            <a:spLocks noGrp="1" noChangeArrowheads="1"/>
          </p:cNvSpPr>
          <p:nvPr>
            <p:ph type="subTitle" idx="1"/>
          </p:nvPr>
        </p:nvSpPr>
        <p:spPr>
          <a:xfrm>
            <a:off x="1360715" y="3592286"/>
            <a:ext cx="6400800" cy="1752600"/>
          </a:xfrm>
        </p:spPr>
        <p:txBody>
          <a:bodyPr/>
          <a:lstStyle/>
          <a:p>
            <a:pPr>
              <a:lnSpc>
                <a:spcPct val="90000"/>
              </a:lnSpc>
            </a:pPr>
            <a:r>
              <a:rPr lang="en-US" sz="2400" dirty="0"/>
              <a:t>In your groups, list as many FACTS as you can from the following cartoon.  One person will have to stand and share the group’s responses with the class.</a:t>
            </a:r>
          </a:p>
        </p:txBody>
      </p:sp>
      <p:sp>
        <p:nvSpPr>
          <p:cNvPr id="5" name="Rectangle 4"/>
          <p:cNvSpPr>
            <a:spLocks noChangeArrowheads="1"/>
          </p:cNvSpPr>
          <p:nvPr/>
        </p:nvSpPr>
        <p:spPr bwMode="auto">
          <a:xfrm>
            <a:off x="6955972" y="6117771"/>
            <a:ext cx="1981199" cy="740229"/>
          </a:xfrm>
          <a:prstGeom prst="rect">
            <a:avLst/>
          </a:prstGeom>
          <a:solidFill>
            <a:schemeClr val="bg1"/>
          </a:solidFill>
          <a:ln w="9525">
            <a:noFill/>
            <a:miter lim="800000"/>
            <a:headEnd/>
            <a:tailEnd/>
          </a:ln>
        </p:spPr>
        <p:txBody>
          <a:bodyPr wrap="none" anchor="ctr"/>
          <a:lstStyle/>
          <a:p>
            <a:pPr eaLnBrk="0" hangingPunct="0"/>
            <a:endParaRPr lang="en-US">
              <a:cs typeface="ＭＳ Ｐゴシック"/>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0" y="0"/>
            <a:ext cx="1127125" cy="6858000"/>
          </a:xfrm>
          <a:prstGeom prst="rect">
            <a:avLst/>
          </a:prstGeom>
          <a:solidFill>
            <a:schemeClr val="bg1"/>
          </a:solidFill>
          <a:ln w="9525">
            <a:noFill/>
            <a:miter lim="800000"/>
            <a:headEnd/>
            <a:tailEnd/>
          </a:ln>
        </p:spPr>
        <p:txBody>
          <a:bodyPr wrap="none" anchor="ctr"/>
          <a:lstStyle/>
          <a:p>
            <a:pPr eaLnBrk="0" hangingPunct="0"/>
            <a:endParaRPr lang="en-US">
              <a:cs typeface="ＭＳ Ｐゴシック"/>
            </a:endParaRPr>
          </a:p>
        </p:txBody>
      </p:sp>
      <p:sp>
        <p:nvSpPr>
          <p:cNvPr id="8196" name="Rectangle 4"/>
          <p:cNvSpPr>
            <a:spLocks noGrp="1" noChangeArrowheads="1"/>
          </p:cNvSpPr>
          <p:nvPr>
            <p:ph type="title"/>
          </p:nvPr>
        </p:nvSpPr>
        <p:spPr>
          <a:xfrm>
            <a:off x="391886" y="283028"/>
            <a:ext cx="8469085" cy="1143000"/>
          </a:xfrm>
        </p:spPr>
        <p:txBody>
          <a:bodyPr/>
          <a:lstStyle/>
          <a:p>
            <a:pPr algn="ctr"/>
            <a:r>
              <a:rPr lang="en-US" sz="4400" dirty="0">
                <a:solidFill>
                  <a:schemeClr val="tx1"/>
                </a:solidFill>
                <a:latin typeface="Arial" pitchFamily="34" charset="0"/>
                <a:cs typeface="Arial" pitchFamily="34" charset="0"/>
              </a:rPr>
              <a:t>Election Day by E.W. </a:t>
            </a:r>
            <a:r>
              <a:rPr lang="en-US" sz="4400" dirty="0" err="1">
                <a:solidFill>
                  <a:schemeClr val="tx1"/>
                </a:solidFill>
                <a:latin typeface="Arial" pitchFamily="34" charset="0"/>
                <a:cs typeface="Arial" pitchFamily="34" charset="0"/>
              </a:rPr>
              <a:t>Gustin</a:t>
            </a:r>
            <a:endParaRPr lang="en-US" sz="4400" dirty="0">
              <a:solidFill>
                <a:schemeClr val="tx1"/>
              </a:solidFill>
              <a:latin typeface="Arial" pitchFamily="34" charset="0"/>
              <a:cs typeface="Arial" pitchFamily="34" charset="0"/>
            </a:endParaRPr>
          </a:p>
        </p:txBody>
      </p:sp>
      <p:pic>
        <p:nvPicPr>
          <p:cNvPr id="8198" name="Picture 6" descr="Election Day photo"/>
          <p:cNvPicPr>
            <a:picLocks noGrp="1" noChangeAspect="1" noChangeArrowheads="1"/>
          </p:cNvPicPr>
          <p:nvPr>
            <p:ph idx="1"/>
          </p:nvPr>
        </p:nvPicPr>
        <p:blipFill>
          <a:blip r:embed="rId2" cstate="print"/>
          <a:srcRect/>
          <a:stretch>
            <a:fillRect/>
          </a:stretch>
        </p:blipFill>
        <p:spPr>
          <a:xfrm>
            <a:off x="2447925" y="1219200"/>
            <a:ext cx="4224338" cy="5257800"/>
          </a:xfrm>
          <a:noFill/>
          <a:ln/>
        </p:spPr>
      </p:pic>
      <p:sp>
        <p:nvSpPr>
          <p:cNvPr id="5" name="Rectangle 4"/>
          <p:cNvSpPr>
            <a:spLocks noChangeArrowheads="1"/>
          </p:cNvSpPr>
          <p:nvPr/>
        </p:nvSpPr>
        <p:spPr bwMode="auto">
          <a:xfrm>
            <a:off x="6955972" y="6117771"/>
            <a:ext cx="1981199" cy="740229"/>
          </a:xfrm>
          <a:prstGeom prst="rect">
            <a:avLst/>
          </a:prstGeom>
          <a:solidFill>
            <a:schemeClr val="bg1"/>
          </a:solidFill>
          <a:ln w="9525">
            <a:noFill/>
            <a:miter lim="800000"/>
            <a:headEnd/>
            <a:tailEnd/>
          </a:ln>
        </p:spPr>
        <p:txBody>
          <a:bodyPr wrap="none" anchor="ctr"/>
          <a:lstStyle/>
          <a:p>
            <a:pPr eaLnBrk="0" hangingPunct="0"/>
            <a:endParaRPr lang="en-US">
              <a:cs typeface="ＭＳ Ｐゴシック"/>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0" y="0"/>
            <a:ext cx="1127125" cy="6858000"/>
          </a:xfrm>
          <a:prstGeom prst="rect">
            <a:avLst/>
          </a:prstGeom>
          <a:solidFill>
            <a:schemeClr val="bg1"/>
          </a:solidFill>
          <a:ln w="9525">
            <a:noFill/>
            <a:miter lim="800000"/>
            <a:headEnd/>
            <a:tailEnd/>
          </a:ln>
        </p:spPr>
        <p:txBody>
          <a:bodyPr wrap="none" anchor="ctr"/>
          <a:lstStyle/>
          <a:p>
            <a:pPr eaLnBrk="0" hangingPunct="0"/>
            <a:endParaRPr lang="en-US">
              <a:cs typeface="ＭＳ Ｐゴシック"/>
            </a:endParaRPr>
          </a:p>
        </p:txBody>
      </p:sp>
      <p:sp>
        <p:nvSpPr>
          <p:cNvPr id="10244" name="Rectangle 4"/>
          <p:cNvSpPr>
            <a:spLocks noGrp="1" noChangeArrowheads="1"/>
          </p:cNvSpPr>
          <p:nvPr>
            <p:ph type="ctrTitle"/>
          </p:nvPr>
        </p:nvSpPr>
        <p:spPr/>
        <p:txBody>
          <a:bodyPr/>
          <a:lstStyle/>
          <a:p>
            <a:pPr algn="ctr"/>
            <a:r>
              <a:rPr lang="en-US" sz="4400" dirty="0">
                <a:solidFill>
                  <a:schemeClr val="tx1"/>
                </a:solidFill>
                <a:latin typeface="Arial" pitchFamily="34" charset="0"/>
                <a:cs typeface="Arial" pitchFamily="34" charset="0"/>
              </a:rPr>
              <a:t>F-I-G Practice</a:t>
            </a:r>
          </a:p>
        </p:txBody>
      </p:sp>
      <p:sp>
        <p:nvSpPr>
          <p:cNvPr id="10245" name="Rectangle 5"/>
          <p:cNvSpPr>
            <a:spLocks noGrp="1" noChangeArrowheads="1"/>
          </p:cNvSpPr>
          <p:nvPr>
            <p:ph type="subTitle" idx="1"/>
          </p:nvPr>
        </p:nvSpPr>
        <p:spPr/>
        <p:txBody>
          <a:bodyPr/>
          <a:lstStyle/>
          <a:p>
            <a:pPr>
              <a:lnSpc>
                <a:spcPct val="90000"/>
              </a:lnSpc>
            </a:pPr>
            <a:r>
              <a:rPr lang="en-US" sz="2400" dirty="0">
                <a:latin typeface="Arial" pitchFamily="34" charset="0"/>
                <a:cs typeface="Arial" pitchFamily="34" charset="0"/>
              </a:rPr>
              <a:t>What inferences can you make about this cartoon?  What was the message?  Who was the audience it was drawn for?  When was it drawn?  Why was this cartoon drawn?  Where was this drawn (country)?</a:t>
            </a:r>
          </a:p>
        </p:txBody>
      </p:sp>
      <p:sp>
        <p:nvSpPr>
          <p:cNvPr id="5" name="Rectangle 4"/>
          <p:cNvSpPr>
            <a:spLocks noChangeArrowheads="1"/>
          </p:cNvSpPr>
          <p:nvPr/>
        </p:nvSpPr>
        <p:spPr bwMode="auto">
          <a:xfrm>
            <a:off x="6955972" y="6117771"/>
            <a:ext cx="1981199" cy="740229"/>
          </a:xfrm>
          <a:prstGeom prst="rect">
            <a:avLst/>
          </a:prstGeom>
          <a:solidFill>
            <a:schemeClr val="bg1"/>
          </a:solidFill>
          <a:ln w="9525">
            <a:noFill/>
            <a:miter lim="800000"/>
            <a:headEnd/>
            <a:tailEnd/>
          </a:ln>
        </p:spPr>
        <p:txBody>
          <a:bodyPr wrap="none" anchor="ctr"/>
          <a:lstStyle/>
          <a:p>
            <a:pPr eaLnBrk="0" hangingPunct="0"/>
            <a:endParaRPr lang="en-US">
              <a:cs typeface="ＭＳ Ｐゴシック"/>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0" y="0"/>
            <a:ext cx="1127125" cy="6858000"/>
          </a:xfrm>
          <a:prstGeom prst="rect">
            <a:avLst/>
          </a:prstGeom>
          <a:solidFill>
            <a:schemeClr val="bg1"/>
          </a:solidFill>
          <a:ln w="9525">
            <a:noFill/>
            <a:miter lim="800000"/>
            <a:headEnd/>
            <a:tailEnd/>
          </a:ln>
        </p:spPr>
        <p:txBody>
          <a:bodyPr wrap="none" anchor="ctr"/>
          <a:lstStyle/>
          <a:p>
            <a:pPr eaLnBrk="0" hangingPunct="0"/>
            <a:endParaRPr lang="en-US">
              <a:cs typeface="ＭＳ Ｐゴシック"/>
            </a:endParaRPr>
          </a:p>
        </p:txBody>
      </p:sp>
      <p:sp>
        <p:nvSpPr>
          <p:cNvPr id="12290" name="Rectangle 2"/>
          <p:cNvSpPr>
            <a:spLocks noGrp="1" noChangeArrowheads="1"/>
          </p:cNvSpPr>
          <p:nvPr>
            <p:ph type="title"/>
          </p:nvPr>
        </p:nvSpPr>
        <p:spPr>
          <a:xfrm>
            <a:off x="457200" y="0"/>
            <a:ext cx="8229600" cy="1219200"/>
          </a:xfrm>
        </p:spPr>
        <p:txBody>
          <a:bodyPr/>
          <a:lstStyle/>
          <a:p>
            <a:pPr algn="ctr"/>
            <a:r>
              <a:rPr lang="en-US" dirty="0">
                <a:solidFill>
                  <a:schemeClr val="tx1"/>
                </a:solidFill>
                <a:latin typeface="Arial" pitchFamily="34" charset="0"/>
                <a:cs typeface="Arial" pitchFamily="34" charset="0"/>
              </a:rPr>
              <a:t>Election Day by E.W. </a:t>
            </a:r>
            <a:r>
              <a:rPr lang="en-US" dirty="0" err="1">
                <a:solidFill>
                  <a:schemeClr val="tx1"/>
                </a:solidFill>
                <a:latin typeface="Arial" pitchFamily="34" charset="0"/>
                <a:cs typeface="Arial" pitchFamily="34" charset="0"/>
              </a:rPr>
              <a:t>Gustin</a:t>
            </a:r>
            <a:endParaRPr lang="en-US" dirty="0">
              <a:solidFill>
                <a:schemeClr val="tx1"/>
              </a:solidFill>
              <a:latin typeface="Arial" pitchFamily="34" charset="0"/>
              <a:cs typeface="Arial" pitchFamily="34" charset="0"/>
            </a:endParaRPr>
          </a:p>
        </p:txBody>
      </p:sp>
      <p:pic>
        <p:nvPicPr>
          <p:cNvPr id="12291" name="Picture 3" descr="Election Day photo"/>
          <p:cNvPicPr>
            <a:picLocks noGrp="1" noChangeAspect="1" noChangeArrowheads="1"/>
          </p:cNvPicPr>
          <p:nvPr>
            <p:ph idx="1"/>
          </p:nvPr>
        </p:nvPicPr>
        <p:blipFill>
          <a:blip r:embed="rId2" cstate="print"/>
          <a:srcRect/>
          <a:stretch>
            <a:fillRect/>
          </a:stretch>
        </p:blipFill>
        <p:spPr>
          <a:xfrm>
            <a:off x="2447925" y="1219200"/>
            <a:ext cx="4224338" cy="5257800"/>
          </a:xfrm>
          <a:noFill/>
          <a:ln/>
        </p:spPr>
      </p:pic>
      <p:sp>
        <p:nvSpPr>
          <p:cNvPr id="12292" name="Text Box 4"/>
          <p:cNvSpPr txBox="1">
            <a:spLocks noChangeArrowheads="1"/>
          </p:cNvSpPr>
          <p:nvPr/>
        </p:nvSpPr>
        <p:spPr bwMode="auto">
          <a:xfrm>
            <a:off x="7010400" y="6172200"/>
            <a:ext cx="1981200" cy="366713"/>
          </a:xfrm>
          <a:prstGeom prst="rect">
            <a:avLst/>
          </a:prstGeom>
          <a:noFill/>
          <a:ln w="9525">
            <a:noFill/>
            <a:miter lim="800000"/>
            <a:headEnd/>
            <a:tailEnd/>
          </a:ln>
          <a:effectLst/>
        </p:spPr>
        <p:txBody>
          <a:bodyPr>
            <a:spAutoFit/>
          </a:bodyPr>
          <a:lstStyle/>
          <a:p>
            <a:pPr>
              <a:spcBef>
                <a:spcPct val="50000"/>
              </a:spcBef>
            </a:pPr>
            <a:endParaRPr lang="en-US"/>
          </a:p>
        </p:txBody>
      </p:sp>
      <p:sp>
        <p:nvSpPr>
          <p:cNvPr id="6" name="Rectangle 5"/>
          <p:cNvSpPr>
            <a:spLocks noChangeArrowheads="1"/>
          </p:cNvSpPr>
          <p:nvPr/>
        </p:nvSpPr>
        <p:spPr bwMode="auto">
          <a:xfrm>
            <a:off x="6955972" y="6117771"/>
            <a:ext cx="1981199" cy="740229"/>
          </a:xfrm>
          <a:prstGeom prst="rect">
            <a:avLst/>
          </a:prstGeom>
          <a:solidFill>
            <a:schemeClr val="bg1"/>
          </a:solidFill>
          <a:ln w="9525">
            <a:noFill/>
            <a:miter lim="800000"/>
            <a:headEnd/>
            <a:tailEnd/>
          </a:ln>
        </p:spPr>
        <p:txBody>
          <a:bodyPr wrap="none" anchor="ctr"/>
          <a:lstStyle/>
          <a:p>
            <a:pPr eaLnBrk="0" hangingPunct="0"/>
            <a:endParaRPr lang="en-US">
              <a:cs typeface="ＭＳ Ｐゴシック"/>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0" y="0"/>
            <a:ext cx="1127125" cy="6858000"/>
          </a:xfrm>
          <a:prstGeom prst="rect">
            <a:avLst/>
          </a:prstGeom>
          <a:solidFill>
            <a:schemeClr val="bg1"/>
          </a:solidFill>
          <a:ln w="9525">
            <a:noFill/>
            <a:miter lim="800000"/>
            <a:headEnd/>
            <a:tailEnd/>
          </a:ln>
        </p:spPr>
        <p:txBody>
          <a:bodyPr wrap="none" anchor="ctr"/>
          <a:lstStyle/>
          <a:p>
            <a:pPr eaLnBrk="0" hangingPunct="0"/>
            <a:endParaRPr lang="en-US">
              <a:cs typeface="ＭＳ Ｐゴシック"/>
            </a:endParaRPr>
          </a:p>
        </p:txBody>
      </p:sp>
      <p:sp>
        <p:nvSpPr>
          <p:cNvPr id="15362" name="Rectangle 2"/>
          <p:cNvSpPr>
            <a:spLocks noGrp="1" noChangeArrowheads="1"/>
          </p:cNvSpPr>
          <p:nvPr>
            <p:ph type="title"/>
          </p:nvPr>
        </p:nvSpPr>
        <p:spPr>
          <a:xfrm>
            <a:off x="326571" y="533400"/>
            <a:ext cx="8512629" cy="1143000"/>
          </a:xfrm>
        </p:spPr>
        <p:txBody>
          <a:bodyPr/>
          <a:lstStyle/>
          <a:p>
            <a:pPr algn="ctr"/>
            <a:r>
              <a:rPr lang="en-US" sz="4400" dirty="0">
                <a:solidFill>
                  <a:schemeClr val="tx1"/>
                </a:solidFill>
                <a:latin typeface="Arial" pitchFamily="34" charset="0"/>
                <a:cs typeface="Arial" pitchFamily="34" charset="0"/>
              </a:rPr>
              <a:t>Opportunity Cost</a:t>
            </a:r>
          </a:p>
        </p:txBody>
      </p:sp>
      <p:sp>
        <p:nvSpPr>
          <p:cNvPr id="15363" name="Rectangle 3"/>
          <p:cNvSpPr>
            <a:spLocks noGrp="1" noChangeArrowheads="1"/>
          </p:cNvSpPr>
          <p:nvPr>
            <p:ph type="body" idx="1"/>
          </p:nvPr>
        </p:nvSpPr>
        <p:spPr>
          <a:xfrm>
            <a:off x="391886" y="1752600"/>
            <a:ext cx="8447314" cy="4267200"/>
          </a:xfrm>
        </p:spPr>
        <p:txBody>
          <a:bodyPr/>
          <a:lstStyle/>
          <a:p>
            <a:r>
              <a:rPr lang="en-US" sz="3200" dirty="0">
                <a:latin typeface="Arial" pitchFamily="34" charset="0"/>
                <a:cs typeface="Arial" pitchFamily="34" charset="0"/>
              </a:rPr>
              <a:t>An opportunity cost is the alternative someone gives up when they make a decision.</a:t>
            </a:r>
          </a:p>
          <a:p>
            <a:pPr lvl="1"/>
            <a:r>
              <a:rPr lang="en-US" sz="2800" dirty="0">
                <a:latin typeface="Arial" pitchFamily="34" charset="0"/>
                <a:cs typeface="Arial" pitchFamily="34" charset="0"/>
              </a:rPr>
              <a:t>The opportunity cost of eating a fast food hamburger for dinner is the opportunity to eat a taco or hot dog.</a:t>
            </a:r>
          </a:p>
          <a:p>
            <a:pPr lvl="1"/>
            <a:r>
              <a:rPr lang="en-US" sz="2800" dirty="0">
                <a:latin typeface="Arial" pitchFamily="34" charset="0"/>
                <a:cs typeface="Arial" pitchFamily="34" charset="0"/>
              </a:rPr>
              <a:t>The opportunity cost of watching a DVD on Saturday night is the opportunity to go out to a movie, go to a concert, or to go bowling.</a:t>
            </a:r>
          </a:p>
          <a:p>
            <a:pPr lvl="1"/>
            <a:endParaRPr lang="en-US" dirty="0"/>
          </a:p>
        </p:txBody>
      </p:sp>
      <p:sp>
        <p:nvSpPr>
          <p:cNvPr id="5" name="Rectangle 4"/>
          <p:cNvSpPr>
            <a:spLocks noChangeArrowheads="1"/>
          </p:cNvSpPr>
          <p:nvPr/>
        </p:nvSpPr>
        <p:spPr bwMode="auto">
          <a:xfrm>
            <a:off x="6955972" y="6117771"/>
            <a:ext cx="1981199" cy="740229"/>
          </a:xfrm>
          <a:prstGeom prst="rect">
            <a:avLst/>
          </a:prstGeom>
          <a:solidFill>
            <a:schemeClr val="bg1"/>
          </a:solidFill>
          <a:ln w="9525">
            <a:noFill/>
            <a:miter lim="800000"/>
            <a:headEnd/>
            <a:tailEnd/>
          </a:ln>
        </p:spPr>
        <p:txBody>
          <a:bodyPr wrap="none" anchor="ctr"/>
          <a:lstStyle/>
          <a:p>
            <a:pPr eaLnBrk="0" hangingPunct="0"/>
            <a:endParaRPr lang="en-US">
              <a:cs typeface="ＭＳ Ｐゴシック"/>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0" y="0"/>
            <a:ext cx="1127125" cy="6858000"/>
          </a:xfrm>
          <a:prstGeom prst="rect">
            <a:avLst/>
          </a:prstGeom>
          <a:solidFill>
            <a:schemeClr val="bg1"/>
          </a:solidFill>
          <a:ln w="9525">
            <a:noFill/>
            <a:miter lim="800000"/>
            <a:headEnd/>
            <a:tailEnd/>
          </a:ln>
        </p:spPr>
        <p:txBody>
          <a:bodyPr wrap="none" anchor="ctr"/>
          <a:lstStyle/>
          <a:p>
            <a:pPr eaLnBrk="0" hangingPunct="0"/>
            <a:endParaRPr lang="en-US">
              <a:cs typeface="ＭＳ Ｐゴシック"/>
            </a:endParaRPr>
          </a:p>
        </p:txBody>
      </p:sp>
      <p:sp>
        <p:nvSpPr>
          <p:cNvPr id="16386" name="Rectangle 2"/>
          <p:cNvSpPr>
            <a:spLocks noGrp="1" noChangeArrowheads="1"/>
          </p:cNvSpPr>
          <p:nvPr>
            <p:ph type="title"/>
          </p:nvPr>
        </p:nvSpPr>
        <p:spPr>
          <a:xfrm>
            <a:off x="283029" y="533400"/>
            <a:ext cx="8556171" cy="1143000"/>
          </a:xfrm>
        </p:spPr>
        <p:txBody>
          <a:bodyPr/>
          <a:lstStyle/>
          <a:p>
            <a:pPr algn="ctr"/>
            <a:r>
              <a:rPr lang="en-US" sz="4400" dirty="0">
                <a:solidFill>
                  <a:schemeClr val="tx1"/>
                </a:solidFill>
                <a:latin typeface="Arial" pitchFamily="34" charset="0"/>
                <a:cs typeface="Arial" pitchFamily="34" charset="0"/>
              </a:rPr>
              <a:t>Opportunity Cost</a:t>
            </a:r>
          </a:p>
        </p:txBody>
      </p:sp>
      <p:sp>
        <p:nvSpPr>
          <p:cNvPr id="16387" name="Rectangle 3"/>
          <p:cNvSpPr>
            <a:spLocks noGrp="1" noChangeArrowheads="1"/>
          </p:cNvSpPr>
          <p:nvPr>
            <p:ph type="body" idx="1"/>
          </p:nvPr>
        </p:nvSpPr>
        <p:spPr>
          <a:xfrm>
            <a:off x="304800" y="1752600"/>
            <a:ext cx="8534400" cy="4267200"/>
          </a:xfrm>
        </p:spPr>
        <p:txBody>
          <a:bodyPr/>
          <a:lstStyle/>
          <a:p>
            <a:r>
              <a:rPr lang="en-US" sz="3200" dirty="0">
                <a:latin typeface="Arial" pitchFamily="34" charset="0"/>
                <a:cs typeface="Arial" pitchFamily="34" charset="0"/>
              </a:rPr>
              <a:t>Women who chose to participate in the suffrage movement paid a “cost”.</a:t>
            </a:r>
          </a:p>
          <a:p>
            <a:r>
              <a:rPr lang="en-US" sz="3200" dirty="0">
                <a:latin typeface="Arial" pitchFamily="34" charset="0"/>
                <a:cs typeface="Arial" pitchFamily="34" charset="0"/>
              </a:rPr>
              <a:t>This cartoon makes some generalizations about the women involved in the suffrage movement.</a:t>
            </a:r>
          </a:p>
          <a:p>
            <a:pPr>
              <a:buFontTx/>
              <a:buNone/>
            </a:pPr>
            <a:endParaRPr lang="en-US" dirty="0"/>
          </a:p>
        </p:txBody>
      </p:sp>
      <p:sp>
        <p:nvSpPr>
          <p:cNvPr id="5" name="Rectangle 4"/>
          <p:cNvSpPr>
            <a:spLocks noChangeArrowheads="1"/>
          </p:cNvSpPr>
          <p:nvPr/>
        </p:nvSpPr>
        <p:spPr bwMode="auto">
          <a:xfrm>
            <a:off x="6955972" y="6117771"/>
            <a:ext cx="1981199" cy="740229"/>
          </a:xfrm>
          <a:prstGeom prst="rect">
            <a:avLst/>
          </a:prstGeom>
          <a:solidFill>
            <a:schemeClr val="bg1"/>
          </a:solidFill>
          <a:ln w="9525">
            <a:noFill/>
            <a:miter lim="800000"/>
            <a:headEnd/>
            <a:tailEnd/>
          </a:ln>
        </p:spPr>
        <p:txBody>
          <a:bodyPr wrap="none" anchor="ctr"/>
          <a:lstStyle/>
          <a:p>
            <a:pPr eaLnBrk="0" hangingPunct="0"/>
            <a:endParaRPr lang="en-US">
              <a:cs typeface="ＭＳ Ｐゴシック"/>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0" y="0"/>
            <a:ext cx="1127125" cy="6858000"/>
          </a:xfrm>
          <a:prstGeom prst="rect">
            <a:avLst/>
          </a:prstGeom>
          <a:solidFill>
            <a:schemeClr val="bg1"/>
          </a:solidFill>
          <a:ln w="9525">
            <a:noFill/>
            <a:miter lim="800000"/>
            <a:headEnd/>
            <a:tailEnd/>
          </a:ln>
        </p:spPr>
        <p:txBody>
          <a:bodyPr wrap="none" anchor="ctr"/>
          <a:lstStyle/>
          <a:p>
            <a:pPr eaLnBrk="0" hangingPunct="0"/>
            <a:endParaRPr lang="en-US">
              <a:cs typeface="ＭＳ Ｐゴシック"/>
            </a:endParaRPr>
          </a:p>
        </p:txBody>
      </p:sp>
      <p:sp>
        <p:nvSpPr>
          <p:cNvPr id="13316" name="Rectangle 4"/>
          <p:cNvSpPr>
            <a:spLocks noGrp="1" noChangeArrowheads="1"/>
          </p:cNvSpPr>
          <p:nvPr>
            <p:ph type="ctrTitle"/>
          </p:nvPr>
        </p:nvSpPr>
        <p:spPr>
          <a:xfrm>
            <a:off x="685800" y="2130425"/>
            <a:ext cx="7772400" cy="1470025"/>
          </a:xfrm>
        </p:spPr>
        <p:txBody>
          <a:bodyPr/>
          <a:lstStyle/>
          <a:p>
            <a:pPr algn="ctr"/>
            <a:r>
              <a:rPr lang="en-US" sz="4400" dirty="0">
                <a:solidFill>
                  <a:schemeClr val="tx1"/>
                </a:solidFill>
                <a:latin typeface="Arial" pitchFamily="34" charset="0"/>
                <a:cs typeface="Arial" pitchFamily="34" charset="0"/>
              </a:rPr>
              <a:t>F-I-G Practice</a:t>
            </a:r>
          </a:p>
        </p:txBody>
      </p:sp>
      <p:sp>
        <p:nvSpPr>
          <p:cNvPr id="13317" name="Rectangle 5"/>
          <p:cNvSpPr>
            <a:spLocks noGrp="1" noChangeArrowheads="1"/>
          </p:cNvSpPr>
          <p:nvPr>
            <p:ph type="subTitle" idx="1"/>
          </p:nvPr>
        </p:nvSpPr>
        <p:spPr/>
        <p:txBody>
          <a:bodyPr/>
          <a:lstStyle/>
          <a:p>
            <a:r>
              <a:rPr lang="en-US" sz="3200" dirty="0">
                <a:latin typeface="Arial" pitchFamily="34" charset="0"/>
                <a:cs typeface="Arial" pitchFamily="34" charset="0"/>
              </a:rPr>
              <a:t>What generalizations can you make about the “cost” paid by suffragettes?</a:t>
            </a:r>
          </a:p>
          <a:p>
            <a:endParaRPr lang="en-US" dirty="0"/>
          </a:p>
        </p:txBody>
      </p:sp>
      <p:sp>
        <p:nvSpPr>
          <p:cNvPr id="5" name="Rectangle 4"/>
          <p:cNvSpPr>
            <a:spLocks noChangeArrowheads="1"/>
          </p:cNvSpPr>
          <p:nvPr/>
        </p:nvSpPr>
        <p:spPr bwMode="auto">
          <a:xfrm>
            <a:off x="6955972" y="6117771"/>
            <a:ext cx="1981199" cy="740229"/>
          </a:xfrm>
          <a:prstGeom prst="rect">
            <a:avLst/>
          </a:prstGeom>
          <a:solidFill>
            <a:schemeClr val="bg1"/>
          </a:solidFill>
          <a:ln w="9525">
            <a:noFill/>
            <a:miter lim="800000"/>
            <a:headEnd/>
            <a:tailEnd/>
          </a:ln>
        </p:spPr>
        <p:txBody>
          <a:bodyPr wrap="none" anchor="ctr"/>
          <a:lstStyle/>
          <a:p>
            <a:pPr eaLnBrk="0" hangingPunct="0"/>
            <a:endParaRPr lang="en-US">
              <a:cs typeface="ＭＳ Ｐゴシック"/>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0" y="0"/>
            <a:ext cx="1127125" cy="6858000"/>
          </a:xfrm>
          <a:prstGeom prst="rect">
            <a:avLst/>
          </a:prstGeom>
          <a:solidFill>
            <a:schemeClr val="bg1"/>
          </a:solidFill>
          <a:ln w="9525">
            <a:noFill/>
            <a:miter lim="800000"/>
            <a:headEnd/>
            <a:tailEnd/>
          </a:ln>
        </p:spPr>
        <p:txBody>
          <a:bodyPr wrap="none" anchor="ctr"/>
          <a:lstStyle/>
          <a:p>
            <a:pPr eaLnBrk="0" hangingPunct="0"/>
            <a:endParaRPr lang="en-US">
              <a:cs typeface="ＭＳ Ｐゴシック"/>
            </a:endParaRPr>
          </a:p>
        </p:txBody>
      </p:sp>
      <p:sp>
        <p:nvSpPr>
          <p:cNvPr id="18434" name="Rectangle 2"/>
          <p:cNvSpPr>
            <a:spLocks noGrp="1" noChangeArrowheads="1"/>
          </p:cNvSpPr>
          <p:nvPr>
            <p:ph type="title"/>
          </p:nvPr>
        </p:nvSpPr>
        <p:spPr>
          <a:xfrm>
            <a:off x="457200" y="0"/>
            <a:ext cx="8229600" cy="1219200"/>
          </a:xfrm>
        </p:spPr>
        <p:txBody>
          <a:bodyPr/>
          <a:lstStyle/>
          <a:p>
            <a:pPr algn="ctr"/>
            <a:r>
              <a:rPr lang="en-US" dirty="0">
                <a:solidFill>
                  <a:schemeClr val="tx1"/>
                </a:solidFill>
                <a:latin typeface="Arial" pitchFamily="34" charset="0"/>
                <a:cs typeface="Arial" pitchFamily="34" charset="0"/>
              </a:rPr>
              <a:t>Election Day by E.W. </a:t>
            </a:r>
            <a:r>
              <a:rPr lang="en-US" dirty="0" err="1">
                <a:solidFill>
                  <a:schemeClr val="tx1"/>
                </a:solidFill>
                <a:latin typeface="Arial" pitchFamily="34" charset="0"/>
                <a:cs typeface="Arial" pitchFamily="34" charset="0"/>
              </a:rPr>
              <a:t>Gustin</a:t>
            </a:r>
            <a:endParaRPr lang="en-US" dirty="0">
              <a:solidFill>
                <a:schemeClr val="tx1"/>
              </a:solidFill>
              <a:latin typeface="Arial" pitchFamily="34" charset="0"/>
              <a:cs typeface="Arial" pitchFamily="34" charset="0"/>
            </a:endParaRPr>
          </a:p>
        </p:txBody>
      </p:sp>
      <p:pic>
        <p:nvPicPr>
          <p:cNvPr id="18435" name="Picture 3" descr="Election Day photo"/>
          <p:cNvPicPr>
            <a:picLocks noGrp="1" noChangeAspect="1" noChangeArrowheads="1"/>
          </p:cNvPicPr>
          <p:nvPr>
            <p:ph idx="1"/>
          </p:nvPr>
        </p:nvPicPr>
        <p:blipFill>
          <a:blip r:embed="rId2" cstate="print"/>
          <a:srcRect/>
          <a:stretch>
            <a:fillRect/>
          </a:stretch>
        </p:blipFill>
        <p:spPr>
          <a:xfrm>
            <a:off x="2447925" y="1219200"/>
            <a:ext cx="4224338" cy="5257800"/>
          </a:xfrm>
          <a:noFill/>
          <a:ln/>
        </p:spPr>
      </p:pic>
      <p:sp>
        <p:nvSpPr>
          <p:cNvPr id="18436" name="Text Box 4"/>
          <p:cNvSpPr txBox="1">
            <a:spLocks noChangeArrowheads="1"/>
          </p:cNvSpPr>
          <p:nvPr/>
        </p:nvSpPr>
        <p:spPr bwMode="auto">
          <a:xfrm>
            <a:off x="7010400" y="6172200"/>
            <a:ext cx="1981200" cy="366713"/>
          </a:xfrm>
          <a:prstGeom prst="rect">
            <a:avLst/>
          </a:prstGeom>
          <a:noFill/>
          <a:ln w="9525">
            <a:noFill/>
            <a:miter lim="800000"/>
            <a:headEnd/>
            <a:tailEnd/>
          </a:ln>
          <a:effectLst/>
        </p:spPr>
        <p:txBody>
          <a:bodyPr>
            <a:spAutoFit/>
          </a:bodyPr>
          <a:lstStyle/>
          <a:p>
            <a:pPr>
              <a:spcBef>
                <a:spcPct val="50000"/>
              </a:spcBef>
            </a:pPr>
            <a:endParaRPr lang="en-US"/>
          </a:p>
        </p:txBody>
      </p:sp>
      <p:sp>
        <p:nvSpPr>
          <p:cNvPr id="6" name="Rectangle 5"/>
          <p:cNvSpPr>
            <a:spLocks noChangeArrowheads="1"/>
          </p:cNvSpPr>
          <p:nvPr/>
        </p:nvSpPr>
        <p:spPr bwMode="auto">
          <a:xfrm>
            <a:off x="6955972" y="6117771"/>
            <a:ext cx="1981199" cy="740229"/>
          </a:xfrm>
          <a:prstGeom prst="rect">
            <a:avLst/>
          </a:prstGeom>
          <a:solidFill>
            <a:schemeClr val="bg1"/>
          </a:solidFill>
          <a:ln w="9525">
            <a:noFill/>
            <a:miter lim="800000"/>
            <a:headEnd/>
            <a:tailEnd/>
          </a:ln>
        </p:spPr>
        <p:txBody>
          <a:bodyPr wrap="none" anchor="ctr"/>
          <a:lstStyle/>
          <a:p>
            <a:pPr eaLnBrk="0" hangingPunct="0"/>
            <a:endParaRPr lang="en-US">
              <a:cs typeface="ＭＳ Ｐゴシック"/>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5"/>
          <p:cNvSpPr>
            <a:spLocks noChangeArrowheads="1"/>
          </p:cNvSpPr>
          <p:nvPr/>
        </p:nvSpPr>
        <p:spPr bwMode="auto">
          <a:xfrm>
            <a:off x="0" y="0"/>
            <a:ext cx="1127125" cy="6858000"/>
          </a:xfrm>
          <a:prstGeom prst="rect">
            <a:avLst/>
          </a:prstGeom>
          <a:solidFill>
            <a:schemeClr val="bg1"/>
          </a:solidFill>
          <a:ln w="9525">
            <a:noFill/>
            <a:miter lim="800000"/>
            <a:headEnd/>
            <a:tailEnd/>
          </a:ln>
        </p:spPr>
        <p:txBody>
          <a:bodyPr wrap="none" anchor="ctr"/>
          <a:lstStyle/>
          <a:p>
            <a:pPr eaLnBrk="0" hangingPunct="0"/>
            <a:endParaRPr lang="en-US">
              <a:cs typeface="ＭＳ Ｐゴシック"/>
            </a:endParaRPr>
          </a:p>
        </p:txBody>
      </p:sp>
      <p:pic>
        <p:nvPicPr>
          <p:cNvPr id="18434" name="Picture 8" descr="M_page"/>
          <p:cNvPicPr>
            <a:picLocks noChangeAspect="1" noChangeArrowheads="1"/>
          </p:cNvPicPr>
          <p:nvPr/>
        </p:nvPicPr>
        <p:blipFill>
          <a:blip r:embed="rId3" cstate="print"/>
          <a:srcRect/>
          <a:stretch>
            <a:fillRect/>
          </a:stretch>
        </p:blipFill>
        <p:spPr bwMode="auto">
          <a:xfrm>
            <a:off x="2676525" y="1090613"/>
            <a:ext cx="6467475" cy="5767387"/>
          </a:xfrm>
          <a:prstGeom prst="rect">
            <a:avLst/>
          </a:prstGeom>
          <a:noFill/>
          <a:ln w="9525">
            <a:noFill/>
            <a:miter lim="800000"/>
            <a:headEnd/>
            <a:tailEnd/>
          </a:ln>
        </p:spPr>
      </p:pic>
      <p:sp>
        <p:nvSpPr>
          <p:cNvPr id="18435" name="Rectangle 6"/>
          <p:cNvSpPr>
            <a:spLocks noChangeArrowheads="1"/>
          </p:cNvSpPr>
          <p:nvPr/>
        </p:nvSpPr>
        <p:spPr bwMode="auto">
          <a:xfrm>
            <a:off x="225425" y="0"/>
            <a:ext cx="8518525" cy="1274763"/>
          </a:xfrm>
          <a:prstGeom prst="rect">
            <a:avLst/>
          </a:prstGeom>
          <a:noFill/>
          <a:ln w="9525">
            <a:noFill/>
            <a:miter lim="800000"/>
            <a:headEnd/>
            <a:tailEnd/>
          </a:ln>
        </p:spPr>
        <p:txBody>
          <a:bodyPr anchor="ctr"/>
          <a:lstStyle/>
          <a:p>
            <a:r>
              <a:rPr lang="en-US" sz="3600" dirty="0">
                <a:latin typeface="Swis721 Md BT"/>
                <a:cs typeface="ＭＳ Ｐゴシック"/>
              </a:rPr>
              <a:t>McCormick</a:t>
            </a:r>
            <a:r>
              <a:rPr lang="en-US" sz="3200" dirty="0">
                <a:latin typeface="Swis721 Md BT"/>
                <a:cs typeface="ＭＳ Ｐゴシック"/>
              </a:rPr>
              <a:t> </a:t>
            </a:r>
            <a:r>
              <a:rPr lang="en-US" sz="3600" dirty="0">
                <a:latin typeface="Swis721 Md BT"/>
                <a:cs typeface="ＭＳ Ｐゴシック"/>
              </a:rPr>
              <a:t>Foundation Civics Program</a:t>
            </a:r>
            <a:br>
              <a:rPr lang="en-US" sz="3600" dirty="0">
                <a:latin typeface="Swis721 Md BT"/>
                <a:cs typeface="ＭＳ Ｐゴシック"/>
              </a:rPr>
            </a:br>
            <a:r>
              <a:rPr lang="en-US" sz="3200" dirty="0" smtClean="0">
                <a:solidFill>
                  <a:srgbClr val="CC0000"/>
                </a:solidFill>
                <a:latin typeface="Swis721 Md BT"/>
                <a:cs typeface="ＭＳ Ｐゴシック"/>
              </a:rPr>
              <a:t>Primary Sources Readings</a:t>
            </a:r>
            <a:endParaRPr lang="en-US" sz="3200" dirty="0">
              <a:solidFill>
                <a:srgbClr val="CC0000"/>
              </a:solidFill>
              <a:latin typeface="Swis721 Md BT"/>
              <a:cs typeface="ＭＳ Ｐゴシック"/>
            </a:endParaRPr>
          </a:p>
        </p:txBody>
      </p:sp>
      <p:sp>
        <p:nvSpPr>
          <p:cNvPr id="18436" name="Rectangle 7"/>
          <p:cNvSpPr>
            <a:spLocks noChangeArrowheads="1"/>
          </p:cNvSpPr>
          <p:nvPr/>
        </p:nvSpPr>
        <p:spPr bwMode="auto">
          <a:xfrm>
            <a:off x="193675" y="0"/>
            <a:ext cx="8318500" cy="3905250"/>
          </a:xfrm>
          <a:prstGeom prst="rect">
            <a:avLst/>
          </a:prstGeom>
          <a:noFill/>
          <a:ln w="9525">
            <a:noFill/>
            <a:miter lim="800000"/>
            <a:headEnd/>
            <a:tailEnd/>
          </a:ln>
        </p:spPr>
        <p:txBody>
          <a:bodyPr anchor="ctr"/>
          <a:lstStyle/>
          <a:p>
            <a:endParaRPr lang="en-US" sz="3200" dirty="0" smtClean="0">
              <a:solidFill>
                <a:srgbClr val="0000FF"/>
              </a:solidFill>
              <a:latin typeface="Swis721 Md BT"/>
              <a:cs typeface="ＭＳ Ｐゴシック"/>
            </a:endParaRPr>
          </a:p>
          <a:p>
            <a:r>
              <a:rPr lang="en-US" sz="1600" dirty="0" smtClean="0">
                <a:solidFill>
                  <a:srgbClr val="4D4D4D"/>
                </a:solidFill>
                <a:latin typeface="Swis721 Md BT"/>
                <a:cs typeface="ＭＳ Ｐゴシック"/>
              </a:rPr>
              <a:t>Danielle Estler</a:t>
            </a:r>
            <a:br>
              <a:rPr lang="en-US" sz="1600" dirty="0" smtClean="0">
                <a:solidFill>
                  <a:srgbClr val="4D4D4D"/>
                </a:solidFill>
                <a:latin typeface="Swis721 Md BT"/>
                <a:cs typeface="ＭＳ Ｐゴシック"/>
              </a:rPr>
            </a:br>
            <a:r>
              <a:rPr lang="en-US" sz="1600" dirty="0" smtClean="0">
                <a:solidFill>
                  <a:srgbClr val="4D4D4D"/>
                </a:solidFill>
                <a:latin typeface="Swis721 Md BT"/>
                <a:cs typeface="ＭＳ Ｐゴシック"/>
              </a:rPr>
              <a:t>Professional Development Manager</a:t>
            </a:r>
          </a:p>
          <a:p>
            <a:endParaRPr lang="en-US" sz="1600" dirty="0" smtClean="0">
              <a:solidFill>
                <a:srgbClr val="4D4D4D"/>
              </a:solidFill>
              <a:latin typeface="Swis721 Md BT"/>
              <a:cs typeface="ＭＳ Ｐゴシック"/>
            </a:endParaRPr>
          </a:p>
          <a:p>
            <a:endParaRPr lang="en-US" sz="1600" dirty="0">
              <a:solidFill>
                <a:srgbClr val="4D4D4D"/>
              </a:solidFill>
              <a:latin typeface="Swis721 Md BT"/>
              <a:cs typeface="ＭＳ Ｐゴシック"/>
            </a:endParaRPr>
          </a:p>
          <a:p>
            <a:r>
              <a:rPr lang="en-US" sz="1600" dirty="0" smtClean="0">
                <a:solidFill>
                  <a:srgbClr val="4D4D4D"/>
                </a:solidFill>
                <a:latin typeface="Swis721 Md BT"/>
                <a:cs typeface="ＭＳ Ｐゴシック"/>
              </a:rPr>
              <a:t/>
            </a:r>
            <a:br>
              <a:rPr lang="en-US" sz="1600" dirty="0" smtClean="0">
                <a:solidFill>
                  <a:srgbClr val="4D4D4D"/>
                </a:solidFill>
                <a:latin typeface="Swis721 Md BT"/>
                <a:cs typeface="ＭＳ Ｐゴシック"/>
              </a:rPr>
            </a:br>
            <a:endParaRPr lang="en-US" sz="1600" dirty="0">
              <a:solidFill>
                <a:srgbClr val="4D4D4D"/>
              </a:solidFill>
              <a:latin typeface="Swis721 Md BT"/>
              <a:cs typeface="ＭＳ Ｐゴシック"/>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0" y="0"/>
            <a:ext cx="1127125" cy="6858000"/>
          </a:xfrm>
          <a:prstGeom prst="rect">
            <a:avLst/>
          </a:prstGeom>
          <a:solidFill>
            <a:schemeClr val="bg1"/>
          </a:solidFill>
          <a:ln w="9525">
            <a:noFill/>
            <a:miter lim="800000"/>
            <a:headEnd/>
            <a:tailEnd/>
          </a:ln>
        </p:spPr>
        <p:txBody>
          <a:bodyPr wrap="none" anchor="ctr"/>
          <a:lstStyle/>
          <a:p>
            <a:pPr eaLnBrk="0" hangingPunct="0"/>
            <a:endParaRPr lang="en-US">
              <a:cs typeface="ＭＳ Ｐゴシック"/>
            </a:endParaRPr>
          </a:p>
        </p:txBody>
      </p:sp>
      <p:sp>
        <p:nvSpPr>
          <p:cNvPr id="21508" name="Rectangle 4"/>
          <p:cNvSpPr>
            <a:spLocks noGrp="1" noChangeArrowheads="1"/>
          </p:cNvSpPr>
          <p:nvPr>
            <p:ph type="title"/>
          </p:nvPr>
        </p:nvSpPr>
        <p:spPr>
          <a:xfrm>
            <a:off x="337457" y="533400"/>
            <a:ext cx="8501743" cy="1143000"/>
          </a:xfrm>
        </p:spPr>
        <p:txBody>
          <a:bodyPr/>
          <a:lstStyle/>
          <a:p>
            <a:pPr algn="ctr"/>
            <a:r>
              <a:rPr lang="en-US" dirty="0" err="1">
                <a:solidFill>
                  <a:schemeClr val="tx1"/>
                </a:solidFill>
                <a:latin typeface="Arial" pitchFamily="34" charset="0"/>
                <a:cs typeface="Arial" pitchFamily="34" charset="0"/>
              </a:rPr>
              <a:t>www.loc.gov</a:t>
            </a:r>
            <a:r>
              <a:rPr lang="en-US" dirty="0">
                <a:solidFill>
                  <a:schemeClr val="tx1"/>
                </a:solidFill>
                <a:latin typeface="Arial" pitchFamily="34" charset="0"/>
                <a:cs typeface="Arial" pitchFamily="34" charset="0"/>
              </a:rPr>
              <a:t>/teachers</a:t>
            </a:r>
          </a:p>
        </p:txBody>
      </p:sp>
      <p:pic>
        <p:nvPicPr>
          <p:cNvPr id="21515" name="Picture 11">
            <a:hlinkClick r:id="rId2"/>
          </p:cNvPr>
          <p:cNvPicPr>
            <a:picLocks noGrp="1" noChangeAspect="1" noChangeArrowheads="1"/>
          </p:cNvPicPr>
          <p:nvPr>
            <p:ph idx="1"/>
          </p:nvPr>
        </p:nvPicPr>
        <p:blipFill>
          <a:blip r:embed="rId3" cstate="print"/>
          <a:srcRect/>
          <a:stretch>
            <a:fillRect/>
          </a:stretch>
        </p:blipFill>
        <p:spPr>
          <a:xfrm>
            <a:off x="631372" y="1785257"/>
            <a:ext cx="7848600" cy="4267200"/>
          </a:xfrm>
        </p:spPr>
      </p:pic>
      <p:sp>
        <p:nvSpPr>
          <p:cNvPr id="5" name="Rectangle 4"/>
          <p:cNvSpPr>
            <a:spLocks noChangeArrowheads="1"/>
          </p:cNvSpPr>
          <p:nvPr/>
        </p:nvSpPr>
        <p:spPr bwMode="auto">
          <a:xfrm>
            <a:off x="6955972" y="6117771"/>
            <a:ext cx="1981199" cy="740229"/>
          </a:xfrm>
          <a:prstGeom prst="rect">
            <a:avLst/>
          </a:prstGeom>
          <a:solidFill>
            <a:schemeClr val="bg1"/>
          </a:solidFill>
          <a:ln w="9525">
            <a:noFill/>
            <a:miter lim="800000"/>
            <a:headEnd/>
            <a:tailEnd/>
          </a:ln>
        </p:spPr>
        <p:txBody>
          <a:bodyPr wrap="none" anchor="ctr"/>
          <a:lstStyle/>
          <a:p>
            <a:pPr eaLnBrk="0" hangingPunct="0"/>
            <a:endParaRPr lang="en-US">
              <a:cs typeface="ＭＳ Ｐゴシック"/>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5"/>
          <p:cNvSpPr>
            <a:spLocks noChangeArrowheads="1"/>
          </p:cNvSpPr>
          <p:nvPr/>
        </p:nvSpPr>
        <p:spPr bwMode="auto">
          <a:xfrm>
            <a:off x="0" y="0"/>
            <a:ext cx="1127125" cy="6858000"/>
          </a:xfrm>
          <a:prstGeom prst="rect">
            <a:avLst/>
          </a:prstGeom>
          <a:solidFill>
            <a:schemeClr val="bg1"/>
          </a:solidFill>
          <a:ln w="9525">
            <a:noFill/>
            <a:miter lim="800000"/>
            <a:headEnd/>
            <a:tailEnd/>
          </a:ln>
        </p:spPr>
        <p:txBody>
          <a:bodyPr wrap="none" anchor="ctr"/>
          <a:lstStyle/>
          <a:p>
            <a:pPr eaLnBrk="0" hangingPunct="0"/>
            <a:endParaRPr lang="en-US">
              <a:cs typeface="ＭＳ Ｐゴシック"/>
            </a:endParaRPr>
          </a:p>
        </p:txBody>
      </p:sp>
      <p:pic>
        <p:nvPicPr>
          <p:cNvPr id="18434" name="Picture 8" descr="M_page"/>
          <p:cNvPicPr>
            <a:picLocks noChangeAspect="1" noChangeArrowheads="1"/>
          </p:cNvPicPr>
          <p:nvPr/>
        </p:nvPicPr>
        <p:blipFill>
          <a:blip r:embed="rId3" cstate="print"/>
          <a:srcRect/>
          <a:stretch>
            <a:fillRect/>
          </a:stretch>
        </p:blipFill>
        <p:spPr bwMode="auto">
          <a:xfrm>
            <a:off x="2676525" y="1090613"/>
            <a:ext cx="6467475" cy="5767387"/>
          </a:xfrm>
          <a:prstGeom prst="rect">
            <a:avLst/>
          </a:prstGeom>
          <a:noFill/>
          <a:ln w="9525">
            <a:noFill/>
            <a:miter lim="800000"/>
            <a:headEnd/>
            <a:tailEnd/>
          </a:ln>
        </p:spPr>
      </p:pic>
      <p:sp>
        <p:nvSpPr>
          <p:cNvPr id="18435" name="Rectangle 6"/>
          <p:cNvSpPr>
            <a:spLocks noChangeArrowheads="1"/>
          </p:cNvSpPr>
          <p:nvPr/>
        </p:nvSpPr>
        <p:spPr bwMode="auto">
          <a:xfrm>
            <a:off x="225425" y="0"/>
            <a:ext cx="8518525" cy="1274763"/>
          </a:xfrm>
          <a:prstGeom prst="rect">
            <a:avLst/>
          </a:prstGeom>
          <a:noFill/>
          <a:ln w="9525">
            <a:noFill/>
            <a:miter lim="800000"/>
            <a:headEnd/>
            <a:tailEnd/>
          </a:ln>
        </p:spPr>
        <p:txBody>
          <a:bodyPr anchor="ctr"/>
          <a:lstStyle/>
          <a:p>
            <a:r>
              <a:rPr lang="en-US" sz="3600" dirty="0" smtClean="0">
                <a:latin typeface="Swis721 Md BT"/>
                <a:cs typeface="ＭＳ Ｐゴシック"/>
              </a:rPr>
              <a:t>McCormick</a:t>
            </a:r>
            <a:r>
              <a:rPr lang="en-US" sz="3200" dirty="0" smtClean="0">
                <a:latin typeface="Swis721 Md BT"/>
                <a:cs typeface="ＭＳ Ｐゴシック"/>
              </a:rPr>
              <a:t> </a:t>
            </a:r>
            <a:r>
              <a:rPr lang="en-US" sz="3600" dirty="0" smtClean="0">
                <a:latin typeface="Swis721 Md BT"/>
                <a:cs typeface="ＭＳ Ｐゴシック"/>
              </a:rPr>
              <a:t>Foundation Civics Program</a:t>
            </a:r>
            <a:br>
              <a:rPr lang="en-US" sz="3600" dirty="0" smtClean="0">
                <a:latin typeface="Swis721 Md BT"/>
                <a:cs typeface="ＭＳ Ｐゴシック"/>
              </a:rPr>
            </a:br>
            <a:r>
              <a:rPr lang="en-US" sz="3200" dirty="0" smtClean="0">
                <a:solidFill>
                  <a:srgbClr val="CC0000"/>
                </a:solidFill>
                <a:latin typeface="Swis721 Md BT"/>
                <a:cs typeface="ＭＳ Ｐゴシック"/>
              </a:rPr>
              <a:t>The National Archives at Chicago</a:t>
            </a:r>
          </a:p>
        </p:txBody>
      </p:sp>
      <p:sp>
        <p:nvSpPr>
          <p:cNvPr id="18436" name="Rectangle 7"/>
          <p:cNvSpPr>
            <a:spLocks noChangeArrowheads="1"/>
          </p:cNvSpPr>
          <p:nvPr/>
        </p:nvSpPr>
        <p:spPr bwMode="auto">
          <a:xfrm>
            <a:off x="193675" y="0"/>
            <a:ext cx="8318500" cy="3905250"/>
          </a:xfrm>
          <a:prstGeom prst="rect">
            <a:avLst/>
          </a:prstGeom>
          <a:noFill/>
          <a:ln w="9525">
            <a:noFill/>
            <a:miter lim="800000"/>
            <a:headEnd/>
            <a:tailEnd/>
          </a:ln>
        </p:spPr>
        <p:txBody>
          <a:bodyPr anchor="ctr"/>
          <a:lstStyle/>
          <a:p>
            <a:endParaRPr lang="en-US" sz="3200" dirty="0" smtClean="0">
              <a:solidFill>
                <a:srgbClr val="0000FF"/>
              </a:solidFill>
              <a:latin typeface="Swis721 Md BT"/>
              <a:cs typeface="ＭＳ Ｐゴシック"/>
            </a:endParaRPr>
          </a:p>
          <a:p>
            <a:r>
              <a:rPr lang="en-US" sz="1600" dirty="0" smtClean="0">
                <a:solidFill>
                  <a:srgbClr val="4D4D4D"/>
                </a:solidFill>
                <a:latin typeface="Swis721 Md BT"/>
                <a:cs typeface="ＭＳ Ｐゴシック"/>
              </a:rPr>
              <a:t>Kristina Maldre, Education Specialist</a:t>
            </a:r>
          </a:p>
          <a:p>
            <a:endParaRPr lang="en-US" sz="1600" dirty="0" smtClean="0">
              <a:solidFill>
                <a:srgbClr val="4D4D4D"/>
              </a:solidFill>
              <a:latin typeface="Swis721 Md BT"/>
              <a:cs typeface="ＭＳ Ｐゴシック"/>
            </a:endParaRPr>
          </a:p>
          <a:p>
            <a:endParaRPr lang="en-US" sz="1600" dirty="0">
              <a:solidFill>
                <a:srgbClr val="4D4D4D"/>
              </a:solidFill>
              <a:latin typeface="Swis721 Md BT"/>
              <a:cs typeface="ＭＳ Ｐゴシック"/>
            </a:endParaRPr>
          </a:p>
          <a:p>
            <a:r>
              <a:rPr lang="en-US" sz="1600" dirty="0" smtClean="0">
                <a:solidFill>
                  <a:srgbClr val="4D4D4D"/>
                </a:solidFill>
                <a:latin typeface="Swis721 Md BT"/>
                <a:cs typeface="ＭＳ Ｐゴシック"/>
              </a:rPr>
              <a:t/>
            </a:r>
            <a:br>
              <a:rPr lang="en-US" sz="1600" dirty="0" smtClean="0">
                <a:solidFill>
                  <a:srgbClr val="4D4D4D"/>
                </a:solidFill>
                <a:latin typeface="Swis721 Md BT"/>
                <a:cs typeface="ＭＳ Ｐゴシック"/>
              </a:rPr>
            </a:br>
            <a:endParaRPr lang="en-US" sz="1600" dirty="0">
              <a:solidFill>
                <a:srgbClr val="4D4D4D"/>
              </a:solidFill>
              <a:latin typeface="Swis721 Md BT"/>
              <a:cs typeface="ＭＳ Ｐゴシック"/>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6955972" y="6117771"/>
            <a:ext cx="1981199" cy="740229"/>
          </a:xfrm>
          <a:prstGeom prst="rect">
            <a:avLst/>
          </a:prstGeom>
          <a:solidFill>
            <a:schemeClr val="bg1"/>
          </a:solidFill>
          <a:ln w="9525">
            <a:noFill/>
            <a:miter lim="800000"/>
            <a:headEnd/>
            <a:tailEnd/>
          </a:ln>
        </p:spPr>
        <p:txBody>
          <a:bodyPr wrap="none" anchor="ctr"/>
          <a:lstStyle/>
          <a:p>
            <a:pPr eaLnBrk="0" hangingPunct="0"/>
            <a:endParaRPr lang="en-US">
              <a:cs typeface="ＭＳ Ｐゴシック"/>
            </a:endParaRPr>
          </a:p>
        </p:txBody>
      </p:sp>
      <p:sp>
        <p:nvSpPr>
          <p:cNvPr id="5" name="Rectangle 5"/>
          <p:cNvSpPr>
            <a:spLocks noChangeArrowheads="1"/>
          </p:cNvSpPr>
          <p:nvPr/>
        </p:nvSpPr>
        <p:spPr bwMode="auto">
          <a:xfrm>
            <a:off x="0" y="0"/>
            <a:ext cx="1127125" cy="6858000"/>
          </a:xfrm>
          <a:prstGeom prst="rect">
            <a:avLst/>
          </a:prstGeom>
          <a:solidFill>
            <a:schemeClr val="bg1"/>
          </a:solidFill>
          <a:ln w="9525">
            <a:noFill/>
            <a:miter lim="800000"/>
            <a:headEnd/>
            <a:tailEnd/>
          </a:ln>
        </p:spPr>
        <p:txBody>
          <a:bodyPr wrap="none" anchor="ctr"/>
          <a:lstStyle/>
          <a:p>
            <a:pPr eaLnBrk="0" hangingPunct="0"/>
            <a:endParaRPr lang="en-US">
              <a:cs typeface="ＭＳ Ｐゴシック"/>
            </a:endParaRPr>
          </a:p>
        </p:txBody>
      </p:sp>
      <p:pic>
        <p:nvPicPr>
          <p:cNvPr id="2050" name="Picture 2"/>
          <p:cNvPicPr>
            <a:picLocks noGrp="1" noChangeAspect="1" noChangeArrowheads="1"/>
          </p:cNvPicPr>
          <p:nvPr>
            <p:ph/>
          </p:nvPr>
        </p:nvPicPr>
        <p:blipFill>
          <a:blip r:embed="rId3" cstate="print"/>
          <a:srcRect t="33261"/>
          <a:stretch>
            <a:fillRect/>
          </a:stretch>
        </p:blipFill>
        <p:spPr>
          <a:xfrm>
            <a:off x="457200" y="1524000"/>
            <a:ext cx="8305800" cy="4048125"/>
          </a:xfrm>
          <a:noFill/>
        </p:spPr>
      </p:pic>
      <p:sp>
        <p:nvSpPr>
          <p:cNvPr id="2051" name="Text Box 3"/>
          <p:cNvSpPr txBox="1">
            <a:spLocks noChangeArrowheads="1"/>
          </p:cNvSpPr>
          <p:nvPr/>
        </p:nvSpPr>
        <p:spPr bwMode="auto">
          <a:xfrm>
            <a:off x="533400" y="533400"/>
            <a:ext cx="8229600" cy="754063"/>
          </a:xfrm>
          <a:prstGeom prst="rect">
            <a:avLst/>
          </a:prstGeom>
          <a:solidFill>
            <a:srgbClr val="333399"/>
          </a:solidFill>
          <a:ln w="63500">
            <a:solidFill>
              <a:schemeClr val="accent2"/>
            </a:solidFill>
            <a:miter lim="800000"/>
            <a:headEnd/>
            <a:tailEnd/>
          </a:ln>
        </p:spPr>
        <p:txBody>
          <a:bodyPr>
            <a:spAutoFit/>
          </a:bodyPr>
          <a:lstStyle/>
          <a:p>
            <a:pPr>
              <a:spcBef>
                <a:spcPct val="50000"/>
              </a:spcBef>
            </a:pPr>
            <a:r>
              <a:rPr lang="en-US" sz="1600" b="1" i="1">
                <a:solidFill>
                  <a:srgbClr val="FFFFFF"/>
                </a:solidFill>
              </a:rPr>
              <a:t>Introduction to Resources of the National Archives &amp; Records Administration</a:t>
            </a:r>
            <a:endParaRPr lang="en-US" sz="1600" b="1">
              <a:solidFill>
                <a:srgbClr val="FFFFFF"/>
              </a:solidFill>
            </a:endParaRPr>
          </a:p>
          <a:p>
            <a:pPr>
              <a:spcBef>
                <a:spcPct val="50000"/>
              </a:spcBef>
            </a:pPr>
            <a:endParaRPr lang="en-US" b="1">
              <a:solidFill>
                <a:srgbClr val="FFFFFF"/>
              </a:solidFill>
            </a:endParaRPr>
          </a:p>
        </p:txBody>
      </p:sp>
      <p:sp>
        <p:nvSpPr>
          <p:cNvPr id="2052" name="Text Box 4"/>
          <p:cNvSpPr txBox="1">
            <a:spLocks noChangeArrowheads="1"/>
          </p:cNvSpPr>
          <p:nvPr/>
        </p:nvSpPr>
        <p:spPr bwMode="auto">
          <a:xfrm>
            <a:off x="381000" y="6400800"/>
            <a:ext cx="8458200" cy="304800"/>
          </a:xfrm>
          <a:prstGeom prst="rect">
            <a:avLst/>
          </a:prstGeom>
          <a:noFill/>
          <a:ln w="9525">
            <a:noFill/>
            <a:miter lim="800000"/>
            <a:headEnd/>
            <a:tailEnd/>
          </a:ln>
        </p:spPr>
        <p:txBody>
          <a:bodyPr>
            <a:spAutoFit/>
          </a:bodyPr>
          <a:lstStyle/>
          <a:p>
            <a:pPr algn="ctr">
              <a:spcBef>
                <a:spcPct val="50000"/>
              </a:spcBef>
            </a:pPr>
            <a:r>
              <a:rPr lang="en-US" sz="1400"/>
              <a:t>National Archives at Chicago – http://www.archives.gov/great-lakes/</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6955972" y="6117771"/>
            <a:ext cx="1981199" cy="740229"/>
          </a:xfrm>
          <a:prstGeom prst="rect">
            <a:avLst/>
          </a:prstGeom>
          <a:solidFill>
            <a:schemeClr val="bg1"/>
          </a:solidFill>
          <a:ln w="9525">
            <a:noFill/>
            <a:miter lim="800000"/>
            <a:headEnd/>
            <a:tailEnd/>
          </a:ln>
        </p:spPr>
        <p:txBody>
          <a:bodyPr wrap="none" anchor="ctr"/>
          <a:lstStyle/>
          <a:p>
            <a:pPr eaLnBrk="0" hangingPunct="0"/>
            <a:endParaRPr lang="en-US">
              <a:cs typeface="ＭＳ Ｐゴシック"/>
            </a:endParaRPr>
          </a:p>
        </p:txBody>
      </p:sp>
      <p:sp>
        <p:nvSpPr>
          <p:cNvPr id="6" name="Rectangle 5"/>
          <p:cNvSpPr>
            <a:spLocks noChangeArrowheads="1"/>
          </p:cNvSpPr>
          <p:nvPr/>
        </p:nvSpPr>
        <p:spPr bwMode="auto">
          <a:xfrm>
            <a:off x="0" y="0"/>
            <a:ext cx="1127125" cy="6858000"/>
          </a:xfrm>
          <a:prstGeom prst="rect">
            <a:avLst/>
          </a:prstGeom>
          <a:solidFill>
            <a:schemeClr val="bg1"/>
          </a:solidFill>
          <a:ln w="9525">
            <a:noFill/>
            <a:miter lim="800000"/>
            <a:headEnd/>
            <a:tailEnd/>
          </a:ln>
        </p:spPr>
        <p:txBody>
          <a:bodyPr wrap="none" anchor="ctr"/>
          <a:lstStyle/>
          <a:p>
            <a:pPr eaLnBrk="0" hangingPunct="0"/>
            <a:endParaRPr lang="en-US">
              <a:cs typeface="ＭＳ Ｐゴシック"/>
            </a:endParaRPr>
          </a:p>
        </p:txBody>
      </p:sp>
      <p:pic>
        <p:nvPicPr>
          <p:cNvPr id="3074" name="Picture 2" descr="http://tbn3.google.com/images?q=tbn:rfwjHEFkm6VVIM:http://image.volunteersolutions.org/images/cache/000/010/235/939/10235939836.jpg"/>
          <p:cNvPicPr>
            <a:picLocks noChangeAspect="1" noChangeArrowheads="1"/>
          </p:cNvPicPr>
          <p:nvPr/>
        </p:nvPicPr>
        <p:blipFill>
          <a:blip r:embed="rId3" r:link="rId4" cstate="print"/>
          <a:srcRect/>
          <a:stretch>
            <a:fillRect/>
          </a:stretch>
        </p:blipFill>
        <p:spPr bwMode="auto">
          <a:xfrm>
            <a:off x="609600" y="304800"/>
            <a:ext cx="914400" cy="914400"/>
          </a:xfrm>
          <a:prstGeom prst="rect">
            <a:avLst/>
          </a:prstGeom>
          <a:noFill/>
          <a:ln w="9525">
            <a:noFill/>
            <a:miter lim="800000"/>
            <a:headEnd/>
            <a:tailEnd/>
          </a:ln>
        </p:spPr>
      </p:pic>
      <p:sp>
        <p:nvSpPr>
          <p:cNvPr id="3075" name="Text Box 3"/>
          <p:cNvSpPr txBox="1">
            <a:spLocks noChangeArrowheads="1"/>
          </p:cNvSpPr>
          <p:nvPr/>
        </p:nvSpPr>
        <p:spPr bwMode="auto">
          <a:xfrm>
            <a:off x="1676400" y="457200"/>
            <a:ext cx="6781800" cy="430213"/>
          </a:xfrm>
          <a:prstGeom prst="rect">
            <a:avLst/>
          </a:prstGeom>
          <a:solidFill>
            <a:srgbClr val="333399"/>
          </a:solidFill>
          <a:ln w="63500">
            <a:solidFill>
              <a:schemeClr val="accent2"/>
            </a:solidFill>
            <a:miter lim="800000"/>
            <a:headEnd/>
            <a:tailEnd/>
          </a:ln>
        </p:spPr>
        <p:txBody>
          <a:bodyPr>
            <a:spAutoFit/>
          </a:bodyPr>
          <a:lstStyle/>
          <a:p>
            <a:pPr>
              <a:spcBef>
                <a:spcPct val="50000"/>
              </a:spcBef>
            </a:pPr>
            <a:r>
              <a:rPr lang="en-US" b="1">
                <a:solidFill>
                  <a:srgbClr val="FFFFFF"/>
                </a:solidFill>
              </a:rPr>
              <a:t>  National Archives at Chicago 			AGENDA</a:t>
            </a:r>
          </a:p>
        </p:txBody>
      </p:sp>
      <p:sp>
        <p:nvSpPr>
          <p:cNvPr id="3076" name="Text Box 4"/>
          <p:cNvSpPr txBox="1">
            <a:spLocks noChangeArrowheads="1"/>
          </p:cNvSpPr>
          <p:nvPr/>
        </p:nvSpPr>
        <p:spPr bwMode="auto">
          <a:xfrm>
            <a:off x="381000" y="6400800"/>
            <a:ext cx="8458200" cy="304800"/>
          </a:xfrm>
          <a:prstGeom prst="rect">
            <a:avLst/>
          </a:prstGeom>
          <a:noFill/>
          <a:ln w="9525">
            <a:noFill/>
            <a:miter lim="800000"/>
            <a:headEnd/>
            <a:tailEnd/>
          </a:ln>
        </p:spPr>
        <p:txBody>
          <a:bodyPr>
            <a:spAutoFit/>
          </a:bodyPr>
          <a:lstStyle/>
          <a:p>
            <a:pPr algn="ctr">
              <a:spcBef>
                <a:spcPct val="50000"/>
              </a:spcBef>
            </a:pPr>
            <a:r>
              <a:rPr lang="en-US" sz="1400"/>
              <a:t>National Archives at Chicago – http://www.archives.gov/great-lakes/</a:t>
            </a:r>
          </a:p>
        </p:txBody>
      </p:sp>
      <p:sp>
        <p:nvSpPr>
          <p:cNvPr id="3077" name="Text Box 5"/>
          <p:cNvSpPr txBox="1">
            <a:spLocks noChangeArrowheads="1"/>
          </p:cNvSpPr>
          <p:nvPr/>
        </p:nvSpPr>
        <p:spPr bwMode="auto">
          <a:xfrm>
            <a:off x="762000" y="1828800"/>
            <a:ext cx="7239000" cy="3000375"/>
          </a:xfrm>
          <a:prstGeom prst="rect">
            <a:avLst/>
          </a:prstGeom>
          <a:noFill/>
          <a:ln w="9525">
            <a:noFill/>
            <a:miter lim="800000"/>
            <a:headEnd/>
            <a:tailEnd/>
          </a:ln>
        </p:spPr>
        <p:txBody>
          <a:bodyPr>
            <a:spAutoFit/>
          </a:bodyPr>
          <a:lstStyle/>
          <a:p>
            <a:pPr>
              <a:spcBef>
                <a:spcPct val="50000"/>
              </a:spcBef>
            </a:pPr>
            <a:r>
              <a:rPr lang="en-US"/>
              <a:t>Agenda for our time together:</a:t>
            </a:r>
          </a:p>
          <a:p>
            <a:pPr lvl="1">
              <a:spcBef>
                <a:spcPct val="50000"/>
              </a:spcBef>
              <a:buFontTx/>
              <a:buChar char="•"/>
            </a:pPr>
            <a:r>
              <a:rPr lang="en-US"/>
              <a:t>Introduction to the National Archives &amp; Records Administration and the Chicago branch</a:t>
            </a:r>
          </a:p>
          <a:p>
            <a:pPr lvl="1">
              <a:spcBef>
                <a:spcPct val="50000"/>
              </a:spcBef>
              <a:buFontTx/>
              <a:buChar char="•"/>
            </a:pPr>
            <a:r>
              <a:rPr lang="en-US"/>
              <a:t> Introduction to Docsteach.org</a:t>
            </a:r>
          </a:p>
          <a:p>
            <a:pPr lvl="1">
              <a:spcBef>
                <a:spcPct val="50000"/>
              </a:spcBef>
              <a:buFontTx/>
              <a:buChar char="•"/>
            </a:pPr>
            <a:r>
              <a:rPr lang="en-US"/>
              <a:t> World War I:  Case Files on Detained Enemy Aliens</a:t>
            </a:r>
          </a:p>
          <a:p>
            <a:pPr lvl="1">
              <a:spcBef>
                <a:spcPct val="50000"/>
              </a:spcBef>
              <a:buFontTx/>
              <a:buChar char="•"/>
            </a:pPr>
            <a:r>
              <a:rPr lang="en-US"/>
              <a:t> World War II:  Japanese Internment through Records of the War Relocation Authority</a:t>
            </a:r>
          </a:p>
          <a:p>
            <a:pPr>
              <a:spcBef>
                <a:spcPct val="50000"/>
              </a:spcBef>
            </a:pPr>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6955972" y="6117771"/>
            <a:ext cx="1981199" cy="740229"/>
          </a:xfrm>
          <a:prstGeom prst="rect">
            <a:avLst/>
          </a:prstGeom>
          <a:solidFill>
            <a:schemeClr val="bg1"/>
          </a:solidFill>
          <a:ln w="9525">
            <a:noFill/>
            <a:miter lim="800000"/>
            <a:headEnd/>
            <a:tailEnd/>
          </a:ln>
        </p:spPr>
        <p:txBody>
          <a:bodyPr wrap="none" anchor="ctr"/>
          <a:lstStyle/>
          <a:p>
            <a:pPr eaLnBrk="0" hangingPunct="0"/>
            <a:endParaRPr lang="en-US">
              <a:cs typeface="ＭＳ Ｐゴシック"/>
            </a:endParaRPr>
          </a:p>
        </p:txBody>
      </p:sp>
      <p:sp>
        <p:nvSpPr>
          <p:cNvPr id="6" name="Rectangle 5"/>
          <p:cNvSpPr>
            <a:spLocks noChangeArrowheads="1"/>
          </p:cNvSpPr>
          <p:nvPr/>
        </p:nvSpPr>
        <p:spPr bwMode="auto">
          <a:xfrm>
            <a:off x="0" y="0"/>
            <a:ext cx="1127125" cy="6858000"/>
          </a:xfrm>
          <a:prstGeom prst="rect">
            <a:avLst/>
          </a:prstGeom>
          <a:solidFill>
            <a:schemeClr val="bg1"/>
          </a:solidFill>
          <a:ln w="9525">
            <a:noFill/>
            <a:miter lim="800000"/>
            <a:headEnd/>
            <a:tailEnd/>
          </a:ln>
        </p:spPr>
        <p:txBody>
          <a:bodyPr wrap="none" anchor="ctr"/>
          <a:lstStyle/>
          <a:p>
            <a:pPr eaLnBrk="0" hangingPunct="0"/>
            <a:endParaRPr lang="en-US">
              <a:cs typeface="ＭＳ Ｐゴシック"/>
            </a:endParaRPr>
          </a:p>
        </p:txBody>
      </p:sp>
      <p:pic>
        <p:nvPicPr>
          <p:cNvPr id="4098" name="Picture 2" descr="http://tbn3.google.com/images?q=tbn:rfwjHEFkm6VVIM:http://image.volunteersolutions.org/images/cache/000/010/235/939/10235939836.jpg"/>
          <p:cNvPicPr>
            <a:picLocks noChangeAspect="1" noChangeArrowheads="1"/>
          </p:cNvPicPr>
          <p:nvPr/>
        </p:nvPicPr>
        <p:blipFill>
          <a:blip r:embed="rId3" r:link="rId4" cstate="print"/>
          <a:srcRect/>
          <a:stretch>
            <a:fillRect/>
          </a:stretch>
        </p:blipFill>
        <p:spPr bwMode="auto">
          <a:xfrm>
            <a:off x="609600" y="304800"/>
            <a:ext cx="914400" cy="914400"/>
          </a:xfrm>
          <a:prstGeom prst="rect">
            <a:avLst/>
          </a:prstGeom>
          <a:noFill/>
          <a:ln w="9525">
            <a:noFill/>
            <a:miter lim="800000"/>
            <a:headEnd/>
            <a:tailEnd/>
          </a:ln>
        </p:spPr>
      </p:pic>
      <p:sp>
        <p:nvSpPr>
          <p:cNvPr id="4099" name="Text Box 3"/>
          <p:cNvSpPr txBox="1">
            <a:spLocks noChangeArrowheads="1"/>
          </p:cNvSpPr>
          <p:nvPr/>
        </p:nvSpPr>
        <p:spPr bwMode="auto">
          <a:xfrm>
            <a:off x="1676400" y="457200"/>
            <a:ext cx="6781800" cy="430213"/>
          </a:xfrm>
          <a:prstGeom prst="rect">
            <a:avLst/>
          </a:prstGeom>
          <a:solidFill>
            <a:srgbClr val="333399"/>
          </a:solidFill>
          <a:ln w="63500">
            <a:solidFill>
              <a:schemeClr val="accent2"/>
            </a:solidFill>
            <a:miter lim="800000"/>
            <a:headEnd/>
            <a:tailEnd/>
          </a:ln>
        </p:spPr>
        <p:txBody>
          <a:bodyPr>
            <a:spAutoFit/>
          </a:bodyPr>
          <a:lstStyle/>
          <a:p>
            <a:pPr>
              <a:spcBef>
                <a:spcPct val="50000"/>
              </a:spcBef>
            </a:pPr>
            <a:r>
              <a:rPr lang="en-US" b="1">
                <a:solidFill>
                  <a:srgbClr val="FFFFFF"/>
                </a:solidFill>
              </a:rPr>
              <a:t>  What is the National Archives &amp; Records Administration?</a:t>
            </a:r>
          </a:p>
        </p:txBody>
      </p:sp>
      <p:sp>
        <p:nvSpPr>
          <p:cNvPr id="4100" name="Text Box 4"/>
          <p:cNvSpPr txBox="1">
            <a:spLocks noChangeArrowheads="1"/>
          </p:cNvSpPr>
          <p:nvPr/>
        </p:nvSpPr>
        <p:spPr bwMode="auto">
          <a:xfrm>
            <a:off x="381000" y="6400800"/>
            <a:ext cx="8458200" cy="304800"/>
          </a:xfrm>
          <a:prstGeom prst="rect">
            <a:avLst/>
          </a:prstGeom>
          <a:noFill/>
          <a:ln w="9525">
            <a:noFill/>
            <a:miter lim="800000"/>
            <a:headEnd/>
            <a:tailEnd/>
          </a:ln>
        </p:spPr>
        <p:txBody>
          <a:bodyPr>
            <a:spAutoFit/>
          </a:bodyPr>
          <a:lstStyle/>
          <a:p>
            <a:pPr algn="ctr">
              <a:spcBef>
                <a:spcPct val="50000"/>
              </a:spcBef>
            </a:pPr>
            <a:r>
              <a:rPr lang="en-US" sz="1400"/>
              <a:t>National Archives at Chicago – http://www.archives.gov/great-lakes/</a:t>
            </a:r>
          </a:p>
        </p:txBody>
      </p:sp>
      <p:pic>
        <p:nvPicPr>
          <p:cNvPr id="4101" name="Picture 5" descr="National Triz-esure">
            <a:hlinkClick r:id="rId5"/>
          </p:cNvPr>
          <p:cNvPicPr>
            <a:picLocks noChangeAspect="1" noChangeArrowheads="1"/>
          </p:cNvPicPr>
          <p:nvPr/>
        </p:nvPicPr>
        <p:blipFill>
          <a:blip r:embed="rId6" cstate="print"/>
          <a:srcRect l="1738" t="1172" r="1738" b="5470"/>
          <a:stretch>
            <a:fillRect/>
          </a:stretch>
        </p:blipFill>
        <p:spPr bwMode="auto">
          <a:xfrm>
            <a:off x="2574925" y="1143000"/>
            <a:ext cx="3994150" cy="4906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0" y="0"/>
            <a:ext cx="1127125" cy="6858000"/>
          </a:xfrm>
          <a:prstGeom prst="rect">
            <a:avLst/>
          </a:prstGeom>
          <a:solidFill>
            <a:schemeClr val="bg1"/>
          </a:solidFill>
          <a:ln w="9525">
            <a:noFill/>
            <a:miter lim="800000"/>
            <a:headEnd/>
            <a:tailEnd/>
          </a:ln>
        </p:spPr>
        <p:txBody>
          <a:bodyPr wrap="none" anchor="ctr"/>
          <a:lstStyle/>
          <a:p>
            <a:pPr eaLnBrk="0" hangingPunct="0"/>
            <a:endParaRPr lang="en-US">
              <a:cs typeface="ＭＳ Ｐゴシック"/>
            </a:endParaRPr>
          </a:p>
        </p:txBody>
      </p:sp>
      <p:pic>
        <p:nvPicPr>
          <p:cNvPr id="5122" name="Picture 2" descr="http://tbn3.google.com/images?q=tbn:rfwjHEFkm6VVIM:http://image.volunteersolutions.org/images/cache/000/010/235/939/10235939836.jpg"/>
          <p:cNvPicPr>
            <a:picLocks noChangeAspect="1" noChangeArrowheads="1"/>
          </p:cNvPicPr>
          <p:nvPr/>
        </p:nvPicPr>
        <p:blipFill>
          <a:blip r:embed="rId3" r:link="rId4" cstate="print"/>
          <a:srcRect/>
          <a:stretch>
            <a:fillRect/>
          </a:stretch>
        </p:blipFill>
        <p:spPr bwMode="auto">
          <a:xfrm>
            <a:off x="609600" y="304800"/>
            <a:ext cx="914400" cy="914400"/>
          </a:xfrm>
          <a:prstGeom prst="rect">
            <a:avLst/>
          </a:prstGeom>
          <a:noFill/>
          <a:ln w="9525">
            <a:noFill/>
            <a:miter lim="800000"/>
            <a:headEnd/>
            <a:tailEnd/>
          </a:ln>
        </p:spPr>
      </p:pic>
      <p:sp>
        <p:nvSpPr>
          <p:cNvPr id="5123" name="Text Box 3"/>
          <p:cNvSpPr txBox="1">
            <a:spLocks noChangeArrowheads="1"/>
          </p:cNvSpPr>
          <p:nvPr/>
        </p:nvSpPr>
        <p:spPr bwMode="auto">
          <a:xfrm>
            <a:off x="1676400" y="457200"/>
            <a:ext cx="6781800" cy="430213"/>
          </a:xfrm>
          <a:prstGeom prst="rect">
            <a:avLst/>
          </a:prstGeom>
          <a:solidFill>
            <a:srgbClr val="333399"/>
          </a:solidFill>
          <a:ln w="63500">
            <a:solidFill>
              <a:schemeClr val="accent2"/>
            </a:solidFill>
            <a:miter lim="800000"/>
            <a:headEnd/>
            <a:tailEnd/>
          </a:ln>
        </p:spPr>
        <p:txBody>
          <a:bodyPr>
            <a:spAutoFit/>
          </a:bodyPr>
          <a:lstStyle/>
          <a:p>
            <a:pPr>
              <a:spcBef>
                <a:spcPct val="50000"/>
              </a:spcBef>
            </a:pPr>
            <a:r>
              <a:rPr lang="en-US" b="1">
                <a:solidFill>
                  <a:srgbClr val="FFFFFF"/>
                </a:solidFill>
              </a:rPr>
              <a:t>  What is the National Archives &amp; Records Administration?</a:t>
            </a:r>
          </a:p>
        </p:txBody>
      </p:sp>
      <p:sp>
        <p:nvSpPr>
          <p:cNvPr id="5124" name="Text Box 4"/>
          <p:cNvSpPr txBox="1">
            <a:spLocks noChangeArrowheads="1"/>
          </p:cNvSpPr>
          <p:nvPr/>
        </p:nvSpPr>
        <p:spPr bwMode="auto">
          <a:xfrm>
            <a:off x="381000" y="6400800"/>
            <a:ext cx="8458200" cy="304800"/>
          </a:xfrm>
          <a:prstGeom prst="rect">
            <a:avLst/>
          </a:prstGeom>
          <a:noFill/>
          <a:ln w="9525">
            <a:noFill/>
            <a:miter lim="800000"/>
            <a:headEnd/>
            <a:tailEnd/>
          </a:ln>
        </p:spPr>
        <p:txBody>
          <a:bodyPr>
            <a:spAutoFit/>
          </a:bodyPr>
          <a:lstStyle/>
          <a:p>
            <a:pPr algn="ctr">
              <a:spcBef>
                <a:spcPct val="50000"/>
              </a:spcBef>
            </a:pPr>
            <a:r>
              <a:rPr lang="en-US" sz="1400"/>
              <a:t>National Archives at Chicago – http://www.archives.gov/great-lakes/</a:t>
            </a:r>
          </a:p>
        </p:txBody>
      </p:sp>
      <p:pic>
        <p:nvPicPr>
          <p:cNvPr id="5125" name="Picture 5" descr="100_0752"/>
          <p:cNvPicPr>
            <a:picLocks noChangeAspect="1" noChangeArrowheads="1"/>
          </p:cNvPicPr>
          <p:nvPr/>
        </p:nvPicPr>
        <p:blipFill>
          <a:blip r:embed="rId5" cstate="print"/>
          <a:srcRect/>
          <a:stretch>
            <a:fillRect/>
          </a:stretch>
        </p:blipFill>
        <p:spPr bwMode="auto">
          <a:xfrm>
            <a:off x="1335088" y="1219200"/>
            <a:ext cx="6472237" cy="4852988"/>
          </a:xfrm>
          <a:prstGeom prst="rect">
            <a:avLst/>
          </a:prstGeom>
          <a:noFill/>
          <a:ln w="9525">
            <a:noFill/>
            <a:miter lim="800000"/>
            <a:headEnd/>
            <a:tailEnd/>
          </a:ln>
        </p:spPr>
      </p:pic>
      <p:sp>
        <p:nvSpPr>
          <p:cNvPr id="7" name="Rectangle 6"/>
          <p:cNvSpPr>
            <a:spLocks noChangeArrowheads="1"/>
          </p:cNvSpPr>
          <p:nvPr/>
        </p:nvSpPr>
        <p:spPr bwMode="auto">
          <a:xfrm>
            <a:off x="6955972" y="6117771"/>
            <a:ext cx="1981199" cy="740229"/>
          </a:xfrm>
          <a:prstGeom prst="rect">
            <a:avLst/>
          </a:prstGeom>
          <a:solidFill>
            <a:schemeClr val="bg1"/>
          </a:solidFill>
          <a:ln w="9525">
            <a:noFill/>
            <a:miter lim="800000"/>
            <a:headEnd/>
            <a:tailEnd/>
          </a:ln>
        </p:spPr>
        <p:txBody>
          <a:bodyPr wrap="none" anchor="ctr"/>
          <a:lstStyle/>
          <a:p>
            <a:pPr eaLnBrk="0" hangingPunct="0"/>
            <a:endParaRPr lang="en-US">
              <a:cs typeface="ＭＳ Ｐゴシック"/>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6955972" y="6117771"/>
            <a:ext cx="1981199" cy="740229"/>
          </a:xfrm>
          <a:prstGeom prst="rect">
            <a:avLst/>
          </a:prstGeom>
          <a:solidFill>
            <a:schemeClr val="bg1"/>
          </a:solidFill>
          <a:ln w="9525">
            <a:noFill/>
            <a:miter lim="800000"/>
            <a:headEnd/>
            <a:tailEnd/>
          </a:ln>
        </p:spPr>
        <p:txBody>
          <a:bodyPr wrap="none" anchor="ctr"/>
          <a:lstStyle/>
          <a:p>
            <a:pPr eaLnBrk="0" hangingPunct="0"/>
            <a:endParaRPr lang="en-US">
              <a:cs typeface="ＭＳ Ｐゴシック"/>
            </a:endParaRPr>
          </a:p>
        </p:txBody>
      </p:sp>
      <p:sp>
        <p:nvSpPr>
          <p:cNvPr id="6" name="Rectangle 5"/>
          <p:cNvSpPr>
            <a:spLocks noChangeArrowheads="1"/>
          </p:cNvSpPr>
          <p:nvPr/>
        </p:nvSpPr>
        <p:spPr bwMode="auto">
          <a:xfrm>
            <a:off x="0" y="0"/>
            <a:ext cx="1127125" cy="6858000"/>
          </a:xfrm>
          <a:prstGeom prst="rect">
            <a:avLst/>
          </a:prstGeom>
          <a:solidFill>
            <a:schemeClr val="bg1"/>
          </a:solidFill>
          <a:ln w="9525">
            <a:noFill/>
            <a:miter lim="800000"/>
            <a:headEnd/>
            <a:tailEnd/>
          </a:ln>
        </p:spPr>
        <p:txBody>
          <a:bodyPr wrap="none" anchor="ctr"/>
          <a:lstStyle/>
          <a:p>
            <a:pPr eaLnBrk="0" hangingPunct="0"/>
            <a:endParaRPr lang="en-US">
              <a:cs typeface="ＭＳ Ｐゴシック"/>
            </a:endParaRPr>
          </a:p>
        </p:txBody>
      </p:sp>
      <p:pic>
        <p:nvPicPr>
          <p:cNvPr id="6146" name="Picture 2" descr="http://tbn3.google.com/images?q=tbn:rfwjHEFkm6VVIM:http://image.volunteersolutions.org/images/cache/000/010/235/939/10235939836.jpg"/>
          <p:cNvPicPr>
            <a:picLocks noChangeAspect="1" noChangeArrowheads="1"/>
          </p:cNvPicPr>
          <p:nvPr/>
        </p:nvPicPr>
        <p:blipFill>
          <a:blip r:embed="rId3" r:link="rId4" cstate="print"/>
          <a:srcRect/>
          <a:stretch>
            <a:fillRect/>
          </a:stretch>
        </p:blipFill>
        <p:spPr bwMode="auto">
          <a:xfrm>
            <a:off x="609600" y="304800"/>
            <a:ext cx="914400" cy="914400"/>
          </a:xfrm>
          <a:prstGeom prst="rect">
            <a:avLst/>
          </a:prstGeom>
          <a:noFill/>
          <a:ln w="9525">
            <a:noFill/>
            <a:miter lim="800000"/>
            <a:headEnd/>
            <a:tailEnd/>
          </a:ln>
        </p:spPr>
      </p:pic>
      <p:sp>
        <p:nvSpPr>
          <p:cNvPr id="6147" name="Text Box 3"/>
          <p:cNvSpPr txBox="1">
            <a:spLocks noChangeArrowheads="1"/>
          </p:cNvSpPr>
          <p:nvPr/>
        </p:nvSpPr>
        <p:spPr bwMode="auto">
          <a:xfrm>
            <a:off x="1676400" y="457200"/>
            <a:ext cx="6781800" cy="430213"/>
          </a:xfrm>
          <a:prstGeom prst="rect">
            <a:avLst/>
          </a:prstGeom>
          <a:solidFill>
            <a:srgbClr val="333399"/>
          </a:solidFill>
          <a:ln w="63500">
            <a:solidFill>
              <a:schemeClr val="accent2"/>
            </a:solidFill>
            <a:miter lim="800000"/>
            <a:headEnd/>
            <a:tailEnd/>
          </a:ln>
        </p:spPr>
        <p:txBody>
          <a:bodyPr>
            <a:spAutoFit/>
          </a:bodyPr>
          <a:lstStyle/>
          <a:p>
            <a:pPr>
              <a:spcBef>
                <a:spcPct val="50000"/>
              </a:spcBef>
            </a:pPr>
            <a:r>
              <a:rPr lang="en-US" b="1">
                <a:solidFill>
                  <a:srgbClr val="FFFFFF"/>
                </a:solidFill>
              </a:rPr>
              <a:t>  What is the National Archives &amp; Records Administration?</a:t>
            </a:r>
          </a:p>
        </p:txBody>
      </p:sp>
      <p:sp>
        <p:nvSpPr>
          <p:cNvPr id="6148" name="Text Box 4"/>
          <p:cNvSpPr txBox="1">
            <a:spLocks noChangeArrowheads="1"/>
          </p:cNvSpPr>
          <p:nvPr/>
        </p:nvSpPr>
        <p:spPr bwMode="auto">
          <a:xfrm>
            <a:off x="381000" y="6400800"/>
            <a:ext cx="8458200" cy="304800"/>
          </a:xfrm>
          <a:prstGeom prst="rect">
            <a:avLst/>
          </a:prstGeom>
          <a:noFill/>
          <a:ln w="9525">
            <a:noFill/>
            <a:miter lim="800000"/>
            <a:headEnd/>
            <a:tailEnd/>
          </a:ln>
        </p:spPr>
        <p:txBody>
          <a:bodyPr>
            <a:spAutoFit/>
          </a:bodyPr>
          <a:lstStyle/>
          <a:p>
            <a:pPr algn="ctr">
              <a:spcBef>
                <a:spcPct val="50000"/>
              </a:spcBef>
            </a:pPr>
            <a:r>
              <a:rPr lang="en-US" sz="1400"/>
              <a:t>National Archives at Chicago – http://www.archives.gov/great-lakes/</a:t>
            </a:r>
          </a:p>
        </p:txBody>
      </p:sp>
      <p:pic>
        <p:nvPicPr>
          <p:cNvPr id="6149" name="Picture 5"/>
          <p:cNvPicPr>
            <a:picLocks noChangeAspect="1" noChangeArrowheads="1"/>
          </p:cNvPicPr>
          <p:nvPr/>
        </p:nvPicPr>
        <p:blipFill>
          <a:blip r:embed="rId5" cstate="print"/>
          <a:srcRect/>
          <a:stretch>
            <a:fillRect/>
          </a:stretch>
        </p:blipFill>
        <p:spPr bwMode="auto">
          <a:xfrm>
            <a:off x="1752600" y="990600"/>
            <a:ext cx="6791325" cy="5365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ChangeArrowheads="1"/>
          </p:cNvSpPr>
          <p:nvPr/>
        </p:nvSpPr>
        <p:spPr bwMode="auto">
          <a:xfrm>
            <a:off x="6955972" y="6117771"/>
            <a:ext cx="1981199" cy="740229"/>
          </a:xfrm>
          <a:prstGeom prst="rect">
            <a:avLst/>
          </a:prstGeom>
          <a:solidFill>
            <a:schemeClr val="bg1"/>
          </a:solidFill>
          <a:ln w="9525">
            <a:noFill/>
            <a:miter lim="800000"/>
            <a:headEnd/>
            <a:tailEnd/>
          </a:ln>
        </p:spPr>
        <p:txBody>
          <a:bodyPr wrap="none" anchor="ctr"/>
          <a:lstStyle/>
          <a:p>
            <a:pPr eaLnBrk="0" hangingPunct="0"/>
            <a:endParaRPr lang="en-US">
              <a:cs typeface="ＭＳ Ｐゴシック"/>
            </a:endParaRPr>
          </a:p>
        </p:txBody>
      </p:sp>
      <p:sp>
        <p:nvSpPr>
          <p:cNvPr id="8" name="Rectangle 5"/>
          <p:cNvSpPr>
            <a:spLocks noChangeArrowheads="1"/>
          </p:cNvSpPr>
          <p:nvPr/>
        </p:nvSpPr>
        <p:spPr bwMode="auto">
          <a:xfrm>
            <a:off x="0" y="0"/>
            <a:ext cx="1127125" cy="6858000"/>
          </a:xfrm>
          <a:prstGeom prst="rect">
            <a:avLst/>
          </a:prstGeom>
          <a:solidFill>
            <a:schemeClr val="bg1"/>
          </a:solidFill>
          <a:ln w="9525">
            <a:noFill/>
            <a:miter lim="800000"/>
            <a:headEnd/>
            <a:tailEnd/>
          </a:ln>
        </p:spPr>
        <p:txBody>
          <a:bodyPr wrap="none" anchor="ctr"/>
          <a:lstStyle/>
          <a:p>
            <a:pPr eaLnBrk="0" hangingPunct="0"/>
            <a:endParaRPr lang="en-US">
              <a:cs typeface="ＭＳ Ｐゴシック"/>
            </a:endParaRPr>
          </a:p>
        </p:txBody>
      </p:sp>
      <p:pic>
        <p:nvPicPr>
          <p:cNvPr id="7170" name="Picture 2" descr="http://tbn3.google.com/images?q=tbn:rfwjHEFkm6VVIM:http://image.volunteersolutions.org/images/cache/000/010/235/939/10235939836.jpg"/>
          <p:cNvPicPr>
            <a:picLocks noChangeAspect="1" noChangeArrowheads="1"/>
          </p:cNvPicPr>
          <p:nvPr/>
        </p:nvPicPr>
        <p:blipFill>
          <a:blip r:embed="rId4" r:link="rId5" cstate="print"/>
          <a:srcRect/>
          <a:stretch>
            <a:fillRect/>
          </a:stretch>
        </p:blipFill>
        <p:spPr bwMode="auto">
          <a:xfrm>
            <a:off x="609600" y="304800"/>
            <a:ext cx="914400" cy="914400"/>
          </a:xfrm>
          <a:prstGeom prst="rect">
            <a:avLst/>
          </a:prstGeom>
          <a:noFill/>
          <a:ln w="9525">
            <a:noFill/>
            <a:miter lim="800000"/>
            <a:headEnd/>
            <a:tailEnd/>
          </a:ln>
        </p:spPr>
      </p:pic>
      <p:sp>
        <p:nvSpPr>
          <p:cNvPr id="7171" name="Text Box 3"/>
          <p:cNvSpPr txBox="1">
            <a:spLocks noChangeArrowheads="1"/>
          </p:cNvSpPr>
          <p:nvPr/>
        </p:nvSpPr>
        <p:spPr bwMode="auto">
          <a:xfrm>
            <a:off x="1676400" y="457200"/>
            <a:ext cx="6781800" cy="430213"/>
          </a:xfrm>
          <a:prstGeom prst="rect">
            <a:avLst/>
          </a:prstGeom>
          <a:solidFill>
            <a:srgbClr val="333399"/>
          </a:solidFill>
          <a:ln w="63500">
            <a:solidFill>
              <a:schemeClr val="accent2"/>
            </a:solidFill>
            <a:miter lim="800000"/>
            <a:headEnd/>
            <a:tailEnd/>
          </a:ln>
        </p:spPr>
        <p:txBody>
          <a:bodyPr>
            <a:spAutoFit/>
          </a:bodyPr>
          <a:lstStyle/>
          <a:p>
            <a:pPr>
              <a:spcBef>
                <a:spcPct val="50000"/>
              </a:spcBef>
            </a:pPr>
            <a:r>
              <a:rPr lang="en-US" b="1">
                <a:solidFill>
                  <a:srgbClr val="FFFFFF"/>
                </a:solidFill>
              </a:rPr>
              <a:t>  What is the National Archives &amp; Records Administration?</a:t>
            </a:r>
          </a:p>
        </p:txBody>
      </p:sp>
      <p:sp>
        <p:nvSpPr>
          <p:cNvPr id="7172" name="Text Box 4"/>
          <p:cNvSpPr txBox="1">
            <a:spLocks noChangeArrowheads="1"/>
          </p:cNvSpPr>
          <p:nvPr/>
        </p:nvSpPr>
        <p:spPr bwMode="auto">
          <a:xfrm>
            <a:off x="381000" y="6400800"/>
            <a:ext cx="8458200" cy="304800"/>
          </a:xfrm>
          <a:prstGeom prst="rect">
            <a:avLst/>
          </a:prstGeom>
          <a:noFill/>
          <a:ln w="9525">
            <a:noFill/>
            <a:miter lim="800000"/>
            <a:headEnd/>
            <a:tailEnd/>
          </a:ln>
        </p:spPr>
        <p:txBody>
          <a:bodyPr>
            <a:spAutoFit/>
          </a:bodyPr>
          <a:lstStyle/>
          <a:p>
            <a:pPr algn="ctr">
              <a:spcBef>
                <a:spcPct val="50000"/>
              </a:spcBef>
            </a:pPr>
            <a:r>
              <a:rPr lang="en-US" sz="1400"/>
              <a:t>National Archives at Chicago – http://www.archives.gov/great-lakes/</a:t>
            </a:r>
          </a:p>
        </p:txBody>
      </p:sp>
      <p:sp>
        <p:nvSpPr>
          <p:cNvPr id="7173" name="Text Box 62"/>
          <p:cNvSpPr txBox="1">
            <a:spLocks noChangeArrowheads="1"/>
          </p:cNvSpPr>
          <p:nvPr/>
        </p:nvSpPr>
        <p:spPr bwMode="auto">
          <a:xfrm>
            <a:off x="1066800" y="1524000"/>
            <a:ext cx="7239000" cy="2677656"/>
          </a:xfrm>
          <a:prstGeom prst="rect">
            <a:avLst/>
          </a:prstGeom>
          <a:noFill/>
          <a:ln w="9525">
            <a:noFill/>
            <a:miter lim="800000"/>
            <a:headEnd/>
            <a:tailEnd/>
          </a:ln>
        </p:spPr>
        <p:txBody>
          <a:bodyPr>
            <a:spAutoFit/>
          </a:bodyPr>
          <a:lstStyle/>
          <a:p>
            <a:pPr>
              <a:buFontTx/>
              <a:buChar char="•"/>
            </a:pPr>
            <a:r>
              <a:rPr lang="en-US" dirty="0"/>
              <a:t> </a:t>
            </a:r>
            <a:r>
              <a:rPr lang="en-US" sz="1800" dirty="0"/>
              <a:t>As the </a:t>
            </a:r>
            <a:r>
              <a:rPr lang="en-US" sz="1800" b="1" dirty="0"/>
              <a:t>nation's record keeper</a:t>
            </a:r>
            <a:r>
              <a:rPr lang="en-US" sz="1800" dirty="0"/>
              <a:t>, NARA collects, protects and makes available records created by the Federal government.</a:t>
            </a:r>
          </a:p>
          <a:p>
            <a:endParaRPr lang="en-US" sz="1800" dirty="0"/>
          </a:p>
          <a:p>
            <a:pPr>
              <a:buFontTx/>
              <a:buChar char="•"/>
            </a:pPr>
            <a:r>
              <a:rPr lang="en-US" sz="1800" dirty="0"/>
              <a:t> Actually, only 1-3% of the documents created by the Federal government in the course of business are deemed valuable enough to be saved in perpetuity.</a:t>
            </a:r>
          </a:p>
          <a:p>
            <a:endParaRPr lang="en-US" sz="1800" dirty="0"/>
          </a:p>
          <a:p>
            <a:pPr>
              <a:buFontTx/>
              <a:buChar char="•"/>
            </a:pPr>
            <a:r>
              <a:rPr lang="en-US" sz="1800" dirty="0"/>
              <a:t> NARA is truly a national organization with facilities across the country, including presidential libraries. </a:t>
            </a:r>
          </a:p>
        </p:txBody>
      </p:sp>
      <p:sp>
        <p:nvSpPr>
          <p:cNvPr id="7174" name="TextBox 8"/>
          <p:cNvSpPr txBox="1">
            <a:spLocks noChangeArrowheads="1"/>
          </p:cNvSpPr>
          <p:nvPr/>
        </p:nvSpPr>
        <p:spPr bwMode="auto">
          <a:xfrm>
            <a:off x="1382485" y="4278086"/>
            <a:ext cx="6858000" cy="1692275"/>
          </a:xfrm>
          <a:prstGeom prst="rect">
            <a:avLst/>
          </a:prstGeom>
          <a:noFill/>
          <a:ln w="9525">
            <a:noFill/>
            <a:miter lim="800000"/>
            <a:headEnd/>
            <a:tailEnd/>
          </a:ln>
        </p:spPr>
        <p:txBody>
          <a:bodyPr>
            <a:spAutoFit/>
          </a:bodyPr>
          <a:lstStyle/>
          <a:p>
            <a:r>
              <a:rPr lang="en-US" sz="1600" i="1" dirty="0">
                <a:latin typeface="Arial Narrow" pitchFamily="34" charset="0"/>
              </a:rPr>
              <a:t>National Public Radio (NPR) host </a:t>
            </a:r>
            <a:r>
              <a:rPr lang="en-US" sz="1600" i="1" dirty="0" err="1">
                <a:latin typeface="Arial Narrow" pitchFamily="34" charset="0"/>
              </a:rPr>
              <a:t>Liane</a:t>
            </a:r>
            <a:r>
              <a:rPr lang="en-US" sz="1600" i="1" dirty="0">
                <a:latin typeface="Arial Narrow" pitchFamily="34" charset="0"/>
              </a:rPr>
              <a:t> Hansen visits the National Archives in Washington, D.C., and talks with</a:t>
            </a:r>
            <a:r>
              <a:rPr lang="en-US" sz="1600" dirty="0"/>
              <a:t> </a:t>
            </a:r>
            <a:r>
              <a:rPr lang="en-US" sz="1600" i="1" dirty="0">
                <a:latin typeface="Arial Narrow" pitchFamily="34" charset="0"/>
              </a:rPr>
              <a:t>David </a:t>
            </a:r>
            <a:r>
              <a:rPr lang="en-US" sz="1600" i="1" dirty="0" err="1">
                <a:latin typeface="Arial Narrow" pitchFamily="34" charset="0"/>
              </a:rPr>
              <a:t>Ferriero</a:t>
            </a:r>
            <a:r>
              <a:rPr lang="en-US" sz="1600" i="1" dirty="0">
                <a:latin typeface="Arial Narrow" pitchFamily="34" charset="0"/>
              </a:rPr>
              <a:t>, the new Archivist of the United States. </a:t>
            </a:r>
          </a:p>
          <a:p>
            <a:r>
              <a:rPr lang="en-US" sz="1600" i="1" dirty="0">
                <a:latin typeface="Arial Narrow" pitchFamily="34" charset="0"/>
              </a:rPr>
              <a:t>Story aired on January 10, 2010.  Complete version available at </a:t>
            </a:r>
            <a:r>
              <a:rPr lang="en-US" sz="1600" i="1" dirty="0">
                <a:latin typeface="Arial Narrow" pitchFamily="34" charset="0"/>
                <a:hlinkClick r:id="rId6"/>
              </a:rPr>
              <a:t>http://www.npr.org/templates/story/story.php?storyId=122416367</a:t>
            </a:r>
            <a:endParaRPr lang="en-US" sz="1600" i="1" dirty="0">
              <a:latin typeface="Arial Narrow" pitchFamily="34" charset="0"/>
            </a:endParaRPr>
          </a:p>
          <a:p>
            <a:endParaRPr lang="en-US" sz="1600" i="1" dirty="0">
              <a:latin typeface="Arial Narrow" pitchFamily="34" charset="0"/>
            </a:endParaRPr>
          </a:p>
          <a:p>
            <a:r>
              <a:rPr lang="en-US" sz="1200" dirty="0"/>
              <a:t>“Some 10 billion things are housed in the National Archives, from the monumental to the miniscule. And David </a:t>
            </a:r>
            <a:r>
              <a:rPr lang="en-US" sz="1200" dirty="0" err="1"/>
              <a:t>Ferriero</a:t>
            </a:r>
            <a:r>
              <a:rPr lang="en-US" sz="1200" dirty="0"/>
              <a:t> is in charge of them all.”</a:t>
            </a:r>
            <a:endParaRPr lang="en-US" sz="1200" i="1" dirty="0">
              <a:latin typeface="Arial Narrow" pitchFamily="34" charset="0"/>
            </a:endParaRPr>
          </a:p>
        </p:txBody>
      </p:sp>
      <p:pic>
        <p:nvPicPr>
          <p:cNvPr id="10" name="20100110_wesun_18.mp3">
            <a:hlinkClick r:id="" action="ppaction://media"/>
          </p:cNvPr>
          <p:cNvPicPr>
            <a:picLocks noRot="1" noChangeAspect="1"/>
          </p:cNvPicPr>
          <p:nvPr>
            <a:audioFile r:link="rId1"/>
          </p:nvPr>
        </p:nvPicPr>
        <p:blipFill>
          <a:blip r:embed="rId7" cstate="print"/>
          <a:srcRect/>
          <a:stretch>
            <a:fillRect/>
          </a:stretch>
        </p:blipFill>
        <p:spPr bwMode="auto">
          <a:xfrm>
            <a:off x="1066800" y="44958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1492"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ChangeArrowheads="1"/>
          </p:cNvSpPr>
          <p:nvPr/>
        </p:nvSpPr>
        <p:spPr bwMode="auto">
          <a:xfrm>
            <a:off x="6955972" y="6117771"/>
            <a:ext cx="1981199" cy="740229"/>
          </a:xfrm>
          <a:prstGeom prst="rect">
            <a:avLst/>
          </a:prstGeom>
          <a:solidFill>
            <a:schemeClr val="bg1"/>
          </a:solidFill>
          <a:ln w="9525">
            <a:noFill/>
            <a:miter lim="800000"/>
            <a:headEnd/>
            <a:tailEnd/>
          </a:ln>
        </p:spPr>
        <p:txBody>
          <a:bodyPr wrap="none" anchor="ctr"/>
          <a:lstStyle/>
          <a:p>
            <a:pPr eaLnBrk="0" hangingPunct="0"/>
            <a:endParaRPr lang="en-US">
              <a:cs typeface="ＭＳ Ｐゴシック"/>
            </a:endParaRPr>
          </a:p>
        </p:txBody>
      </p:sp>
      <p:sp>
        <p:nvSpPr>
          <p:cNvPr id="8" name="Rectangle 5"/>
          <p:cNvSpPr>
            <a:spLocks noChangeArrowheads="1"/>
          </p:cNvSpPr>
          <p:nvPr/>
        </p:nvSpPr>
        <p:spPr bwMode="auto">
          <a:xfrm>
            <a:off x="0" y="0"/>
            <a:ext cx="1127125" cy="6858000"/>
          </a:xfrm>
          <a:prstGeom prst="rect">
            <a:avLst/>
          </a:prstGeom>
          <a:solidFill>
            <a:schemeClr val="bg1"/>
          </a:solidFill>
          <a:ln w="9525">
            <a:noFill/>
            <a:miter lim="800000"/>
            <a:headEnd/>
            <a:tailEnd/>
          </a:ln>
        </p:spPr>
        <p:txBody>
          <a:bodyPr wrap="none" anchor="ctr"/>
          <a:lstStyle/>
          <a:p>
            <a:pPr eaLnBrk="0" hangingPunct="0"/>
            <a:endParaRPr lang="en-US">
              <a:cs typeface="ＭＳ Ｐゴシック"/>
            </a:endParaRPr>
          </a:p>
        </p:txBody>
      </p:sp>
      <p:pic>
        <p:nvPicPr>
          <p:cNvPr id="8194" name="Picture 2" descr="http://tbn3.google.com/images?q=tbn:rfwjHEFkm6VVIM:http://image.volunteersolutions.org/images/cache/000/010/235/939/10235939836.jpg"/>
          <p:cNvPicPr>
            <a:picLocks noChangeAspect="1" noChangeArrowheads="1"/>
          </p:cNvPicPr>
          <p:nvPr/>
        </p:nvPicPr>
        <p:blipFill>
          <a:blip r:embed="rId3" r:link="rId4" cstate="print"/>
          <a:srcRect/>
          <a:stretch>
            <a:fillRect/>
          </a:stretch>
        </p:blipFill>
        <p:spPr bwMode="auto">
          <a:xfrm>
            <a:off x="609600" y="304800"/>
            <a:ext cx="914400" cy="914400"/>
          </a:xfrm>
          <a:prstGeom prst="rect">
            <a:avLst/>
          </a:prstGeom>
          <a:noFill/>
          <a:ln w="9525">
            <a:noFill/>
            <a:miter lim="800000"/>
            <a:headEnd/>
            <a:tailEnd/>
          </a:ln>
        </p:spPr>
      </p:pic>
      <p:sp>
        <p:nvSpPr>
          <p:cNvPr id="8195" name="Text Box 3"/>
          <p:cNvSpPr txBox="1">
            <a:spLocks noChangeArrowheads="1"/>
          </p:cNvSpPr>
          <p:nvPr/>
        </p:nvSpPr>
        <p:spPr bwMode="auto">
          <a:xfrm>
            <a:off x="1676400" y="457200"/>
            <a:ext cx="7162800" cy="430213"/>
          </a:xfrm>
          <a:prstGeom prst="rect">
            <a:avLst/>
          </a:prstGeom>
          <a:solidFill>
            <a:srgbClr val="333399"/>
          </a:solidFill>
          <a:ln w="63500">
            <a:solidFill>
              <a:schemeClr val="accent2"/>
            </a:solidFill>
            <a:miter lim="800000"/>
            <a:headEnd/>
            <a:tailEnd/>
          </a:ln>
        </p:spPr>
        <p:txBody>
          <a:bodyPr>
            <a:spAutoFit/>
          </a:bodyPr>
          <a:lstStyle/>
          <a:p>
            <a:pPr>
              <a:spcBef>
                <a:spcPct val="50000"/>
              </a:spcBef>
            </a:pPr>
            <a:r>
              <a:rPr lang="en-US" b="1">
                <a:solidFill>
                  <a:srgbClr val="FFFFFF"/>
                </a:solidFill>
              </a:rPr>
              <a:t>  How does the National Archives at Chicago fit into this?</a:t>
            </a:r>
          </a:p>
        </p:txBody>
      </p:sp>
      <p:sp>
        <p:nvSpPr>
          <p:cNvPr id="8196" name="Text Box 4"/>
          <p:cNvSpPr txBox="1">
            <a:spLocks noChangeArrowheads="1"/>
          </p:cNvSpPr>
          <p:nvPr/>
        </p:nvSpPr>
        <p:spPr bwMode="auto">
          <a:xfrm>
            <a:off x="381000" y="6400800"/>
            <a:ext cx="8458200" cy="304800"/>
          </a:xfrm>
          <a:prstGeom prst="rect">
            <a:avLst/>
          </a:prstGeom>
          <a:noFill/>
          <a:ln w="9525">
            <a:noFill/>
            <a:miter lim="800000"/>
            <a:headEnd/>
            <a:tailEnd/>
          </a:ln>
        </p:spPr>
        <p:txBody>
          <a:bodyPr>
            <a:spAutoFit/>
          </a:bodyPr>
          <a:lstStyle/>
          <a:p>
            <a:pPr algn="ctr">
              <a:spcBef>
                <a:spcPct val="50000"/>
              </a:spcBef>
            </a:pPr>
            <a:r>
              <a:rPr lang="en-US" sz="1400"/>
              <a:t>National Archives at Chicago – http://www.archives.gov/great-lakes/</a:t>
            </a:r>
          </a:p>
        </p:txBody>
      </p:sp>
      <p:pic>
        <p:nvPicPr>
          <p:cNvPr id="8197" name="Picture 5"/>
          <p:cNvPicPr>
            <a:picLocks noChangeAspect="1" noChangeArrowheads="1"/>
          </p:cNvPicPr>
          <p:nvPr/>
        </p:nvPicPr>
        <p:blipFill>
          <a:blip r:embed="rId5" cstate="print"/>
          <a:srcRect l="20638" t="20802" r="32996" b="37285"/>
          <a:stretch>
            <a:fillRect/>
          </a:stretch>
        </p:blipFill>
        <p:spPr bwMode="auto">
          <a:xfrm>
            <a:off x="1676400" y="1371600"/>
            <a:ext cx="5246688" cy="3544888"/>
          </a:xfrm>
          <a:prstGeom prst="rect">
            <a:avLst/>
          </a:prstGeom>
          <a:noFill/>
          <a:ln w="9525">
            <a:noFill/>
            <a:miter lim="800000"/>
            <a:headEnd/>
            <a:tailEnd/>
          </a:ln>
        </p:spPr>
      </p:pic>
      <p:pic>
        <p:nvPicPr>
          <p:cNvPr id="8198" name="Picture 6"/>
          <p:cNvPicPr>
            <a:picLocks noChangeAspect="1" noChangeArrowheads="1"/>
          </p:cNvPicPr>
          <p:nvPr/>
        </p:nvPicPr>
        <p:blipFill>
          <a:blip r:embed="rId6" cstate="print"/>
          <a:srcRect l="22197" t="28644" r="33955" b="36644"/>
          <a:stretch>
            <a:fillRect/>
          </a:stretch>
        </p:blipFill>
        <p:spPr bwMode="auto">
          <a:xfrm>
            <a:off x="4800600" y="4495800"/>
            <a:ext cx="3281363" cy="1754188"/>
          </a:xfrm>
          <a:prstGeom prst="rect">
            <a:avLst/>
          </a:prstGeom>
          <a:noFill/>
          <a:ln w="9525">
            <a:noFill/>
            <a:miter lim="800000"/>
            <a:headEnd/>
            <a:tailEnd/>
          </a:ln>
        </p:spPr>
      </p:pic>
      <p:sp>
        <p:nvSpPr>
          <p:cNvPr id="8199" name="AutoShape 7"/>
          <p:cNvSpPr>
            <a:spLocks noChangeAspect="1" noChangeArrowheads="1"/>
          </p:cNvSpPr>
          <p:nvPr/>
        </p:nvSpPr>
        <p:spPr bwMode="auto">
          <a:xfrm>
            <a:off x="4992688" y="1981200"/>
            <a:ext cx="265112" cy="708025"/>
          </a:xfrm>
          <a:prstGeom prst="downArrow">
            <a:avLst>
              <a:gd name="adj1" fmla="val 50000"/>
              <a:gd name="adj2" fmla="val 66767"/>
            </a:avLst>
          </a:prstGeom>
          <a:solidFill>
            <a:srgbClr val="FF0000"/>
          </a:solidFill>
          <a:ln w="22225">
            <a:solidFill>
              <a:srgbClr val="FF0000"/>
            </a:solidFill>
            <a:miter lim="800000"/>
            <a:headEnd/>
            <a:tailEnd/>
          </a:ln>
        </p:spPr>
        <p:txBody>
          <a:bodyPr vert="eaVert" wrap="none" anchor="ctr"/>
          <a:lstStyle/>
          <a:p>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ChangeArrowheads="1"/>
          </p:cNvSpPr>
          <p:nvPr/>
        </p:nvSpPr>
        <p:spPr bwMode="auto">
          <a:xfrm>
            <a:off x="6955972" y="6117771"/>
            <a:ext cx="1981199" cy="740229"/>
          </a:xfrm>
          <a:prstGeom prst="rect">
            <a:avLst/>
          </a:prstGeom>
          <a:solidFill>
            <a:schemeClr val="bg1"/>
          </a:solidFill>
          <a:ln w="9525">
            <a:noFill/>
            <a:miter lim="800000"/>
            <a:headEnd/>
            <a:tailEnd/>
          </a:ln>
        </p:spPr>
        <p:txBody>
          <a:bodyPr wrap="none" anchor="ctr"/>
          <a:lstStyle/>
          <a:p>
            <a:pPr eaLnBrk="0" hangingPunct="0"/>
            <a:endParaRPr lang="en-US">
              <a:cs typeface="ＭＳ Ｐゴシック"/>
            </a:endParaRPr>
          </a:p>
        </p:txBody>
      </p:sp>
      <p:sp>
        <p:nvSpPr>
          <p:cNvPr id="8" name="Rectangle 5"/>
          <p:cNvSpPr>
            <a:spLocks noChangeArrowheads="1"/>
          </p:cNvSpPr>
          <p:nvPr/>
        </p:nvSpPr>
        <p:spPr bwMode="auto">
          <a:xfrm>
            <a:off x="0" y="0"/>
            <a:ext cx="1127125" cy="6858000"/>
          </a:xfrm>
          <a:prstGeom prst="rect">
            <a:avLst/>
          </a:prstGeom>
          <a:solidFill>
            <a:schemeClr val="bg1"/>
          </a:solidFill>
          <a:ln w="9525">
            <a:noFill/>
            <a:miter lim="800000"/>
            <a:headEnd/>
            <a:tailEnd/>
          </a:ln>
        </p:spPr>
        <p:txBody>
          <a:bodyPr wrap="none" anchor="ctr"/>
          <a:lstStyle/>
          <a:p>
            <a:pPr eaLnBrk="0" hangingPunct="0"/>
            <a:endParaRPr lang="en-US">
              <a:cs typeface="ＭＳ Ｐゴシック"/>
            </a:endParaRPr>
          </a:p>
        </p:txBody>
      </p:sp>
      <p:pic>
        <p:nvPicPr>
          <p:cNvPr id="9218" name="Picture 2" descr="http://tbn3.google.com/images?q=tbn:rfwjHEFkm6VVIM:http://image.volunteersolutions.org/images/cache/000/010/235/939/10235939836.jpg"/>
          <p:cNvPicPr>
            <a:picLocks noChangeAspect="1" noChangeArrowheads="1"/>
          </p:cNvPicPr>
          <p:nvPr/>
        </p:nvPicPr>
        <p:blipFill>
          <a:blip r:embed="rId3" r:link="rId4" cstate="print"/>
          <a:srcRect/>
          <a:stretch>
            <a:fillRect/>
          </a:stretch>
        </p:blipFill>
        <p:spPr bwMode="auto">
          <a:xfrm>
            <a:off x="609600" y="304800"/>
            <a:ext cx="914400" cy="914400"/>
          </a:xfrm>
          <a:prstGeom prst="rect">
            <a:avLst/>
          </a:prstGeom>
          <a:noFill/>
          <a:ln w="9525">
            <a:noFill/>
            <a:miter lim="800000"/>
            <a:headEnd/>
            <a:tailEnd/>
          </a:ln>
        </p:spPr>
      </p:pic>
      <p:sp>
        <p:nvSpPr>
          <p:cNvPr id="9219" name="Text Box 3"/>
          <p:cNvSpPr txBox="1">
            <a:spLocks noChangeArrowheads="1"/>
          </p:cNvSpPr>
          <p:nvPr/>
        </p:nvSpPr>
        <p:spPr bwMode="auto">
          <a:xfrm>
            <a:off x="1676400" y="457200"/>
            <a:ext cx="7162800" cy="430213"/>
          </a:xfrm>
          <a:prstGeom prst="rect">
            <a:avLst/>
          </a:prstGeom>
          <a:solidFill>
            <a:srgbClr val="333399"/>
          </a:solidFill>
          <a:ln w="63500">
            <a:solidFill>
              <a:schemeClr val="accent2"/>
            </a:solidFill>
            <a:miter lim="800000"/>
            <a:headEnd/>
            <a:tailEnd/>
          </a:ln>
        </p:spPr>
        <p:txBody>
          <a:bodyPr>
            <a:spAutoFit/>
          </a:bodyPr>
          <a:lstStyle/>
          <a:p>
            <a:pPr>
              <a:spcBef>
                <a:spcPct val="50000"/>
              </a:spcBef>
            </a:pPr>
            <a:r>
              <a:rPr lang="en-US" b="1">
                <a:solidFill>
                  <a:srgbClr val="FFFFFF"/>
                </a:solidFill>
              </a:rPr>
              <a:t>  How does the National Archives at Chicago fit into this?</a:t>
            </a:r>
          </a:p>
        </p:txBody>
      </p:sp>
      <p:sp>
        <p:nvSpPr>
          <p:cNvPr id="9220" name="Text Box 4"/>
          <p:cNvSpPr txBox="1">
            <a:spLocks noChangeArrowheads="1"/>
          </p:cNvSpPr>
          <p:nvPr/>
        </p:nvSpPr>
        <p:spPr bwMode="auto">
          <a:xfrm>
            <a:off x="381000" y="6400800"/>
            <a:ext cx="8458200" cy="304800"/>
          </a:xfrm>
          <a:prstGeom prst="rect">
            <a:avLst/>
          </a:prstGeom>
          <a:noFill/>
          <a:ln w="9525">
            <a:noFill/>
            <a:miter lim="800000"/>
            <a:headEnd/>
            <a:tailEnd/>
          </a:ln>
        </p:spPr>
        <p:txBody>
          <a:bodyPr>
            <a:spAutoFit/>
          </a:bodyPr>
          <a:lstStyle/>
          <a:p>
            <a:pPr algn="ctr">
              <a:spcBef>
                <a:spcPct val="50000"/>
              </a:spcBef>
            </a:pPr>
            <a:r>
              <a:rPr lang="en-US" sz="1400"/>
              <a:t>National Archives at Chicago – http://www.archives.gov/great-lakes/</a:t>
            </a:r>
          </a:p>
        </p:txBody>
      </p:sp>
      <p:pic>
        <p:nvPicPr>
          <p:cNvPr id="9221" name="Picture 6" descr="Building photo"/>
          <p:cNvPicPr>
            <a:picLocks noChangeAspect="1" noChangeArrowheads="1"/>
          </p:cNvPicPr>
          <p:nvPr/>
        </p:nvPicPr>
        <p:blipFill>
          <a:blip r:embed="rId5" cstate="print"/>
          <a:srcRect t="8000" r="6000" b="8000"/>
          <a:stretch>
            <a:fillRect/>
          </a:stretch>
        </p:blipFill>
        <p:spPr bwMode="auto">
          <a:xfrm>
            <a:off x="366713" y="3429000"/>
            <a:ext cx="4205287" cy="2817813"/>
          </a:xfrm>
          <a:prstGeom prst="rect">
            <a:avLst/>
          </a:prstGeom>
          <a:noFill/>
          <a:ln w="9525">
            <a:noFill/>
            <a:miter lim="800000"/>
            <a:headEnd/>
            <a:tailEnd/>
          </a:ln>
        </p:spPr>
      </p:pic>
      <p:pic>
        <p:nvPicPr>
          <p:cNvPr id="9222" name="Picture 7" descr="Picture"/>
          <p:cNvPicPr>
            <a:picLocks noChangeAspect="1" noChangeArrowheads="1"/>
          </p:cNvPicPr>
          <p:nvPr/>
        </p:nvPicPr>
        <p:blipFill>
          <a:blip r:embed="rId6" cstate="print"/>
          <a:srcRect b="2222"/>
          <a:stretch>
            <a:fillRect/>
          </a:stretch>
        </p:blipFill>
        <p:spPr bwMode="auto">
          <a:xfrm>
            <a:off x="4724400" y="3429000"/>
            <a:ext cx="3957638" cy="2819400"/>
          </a:xfrm>
          <a:prstGeom prst="rect">
            <a:avLst/>
          </a:prstGeom>
          <a:noFill/>
          <a:ln w="9525">
            <a:noFill/>
            <a:miter lim="800000"/>
            <a:headEnd/>
            <a:tailEnd/>
          </a:ln>
        </p:spPr>
      </p:pic>
      <p:sp>
        <p:nvSpPr>
          <p:cNvPr id="10" name="Text Box 7"/>
          <p:cNvSpPr txBox="1">
            <a:spLocks noChangeArrowheads="1"/>
          </p:cNvSpPr>
          <p:nvPr/>
        </p:nvSpPr>
        <p:spPr bwMode="auto">
          <a:xfrm>
            <a:off x="952500" y="1524000"/>
            <a:ext cx="7239000" cy="1384995"/>
          </a:xfrm>
          <a:prstGeom prst="rect">
            <a:avLst/>
          </a:prstGeom>
          <a:noFill/>
          <a:ln w="9525">
            <a:noFill/>
            <a:miter lim="800000"/>
            <a:headEnd/>
            <a:tailEnd/>
          </a:ln>
        </p:spPr>
        <p:txBody>
          <a:bodyPr>
            <a:spAutoFit/>
          </a:bodyPr>
          <a:lstStyle/>
          <a:p>
            <a:pPr>
              <a:defRPr/>
            </a:pPr>
            <a:r>
              <a:rPr lang="en-US" sz="1800" b="1" dirty="0"/>
              <a:t>As a regional archives branch, The National Archives at Chicago </a:t>
            </a:r>
          </a:p>
          <a:p>
            <a:pPr>
              <a:defRPr/>
            </a:pPr>
            <a:r>
              <a:rPr lang="en-US" sz="1800" b="1" dirty="0"/>
              <a:t>collects, protects, and makes available permanently valuable federal records created in the six Great Lakes states of  </a:t>
            </a:r>
            <a:r>
              <a:rPr lang="en-US" dirty="0">
                <a:latin typeface="Impact" pitchFamily="34" charset="0"/>
              </a:rPr>
              <a:t>Illinois, Indiana, Michigan, Minnesota, Ohio, </a:t>
            </a:r>
            <a:r>
              <a:rPr lang="en-US" sz="1800" dirty="0">
                <a:latin typeface="+mn-lt"/>
              </a:rPr>
              <a:t>and </a:t>
            </a:r>
            <a:r>
              <a:rPr lang="en-US" dirty="0">
                <a:latin typeface="Impact" pitchFamily="34" charset="0"/>
              </a:rPr>
              <a:t>Wisconsin</a:t>
            </a:r>
            <a:r>
              <a:rPr lang="en-US" sz="1800" b="1" dirty="0">
                <a:latin typeface="Impact" pitchFamily="34" charset="0"/>
              </a:rPr>
              <a:t>.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ChangeArrowheads="1"/>
          </p:cNvSpPr>
          <p:nvPr>
            <p:ph type="title"/>
          </p:nvPr>
        </p:nvSpPr>
        <p:spPr>
          <a:xfrm>
            <a:off x="1001485" y="141514"/>
            <a:ext cx="7935685" cy="1807029"/>
          </a:xfrm>
        </p:spPr>
        <p:txBody>
          <a:bodyPr/>
          <a:lstStyle/>
          <a:p>
            <a:r>
              <a:rPr lang="en-US" sz="3200" dirty="0" smtClean="0"/>
              <a:t>Improving Classroom Instruction: Understanding the Developmental</a:t>
            </a:r>
            <a:br>
              <a:rPr lang="en-US" sz="3200" dirty="0" smtClean="0"/>
            </a:br>
            <a:r>
              <a:rPr lang="en-US" sz="3200" dirty="0" smtClean="0"/>
              <a:t>Nature of Analyzing Primary Sources</a:t>
            </a:r>
            <a:endParaRPr lang="en-US" sz="3100" i="1" dirty="0" smtClean="0">
              <a:solidFill>
                <a:srgbClr val="CC0000"/>
              </a:solidFill>
            </a:endParaRPr>
          </a:p>
        </p:txBody>
      </p:sp>
      <p:sp>
        <p:nvSpPr>
          <p:cNvPr id="68610" name="Rectangle 3"/>
          <p:cNvSpPr>
            <a:spLocks noGrp="1" noChangeArrowheads="1"/>
          </p:cNvSpPr>
          <p:nvPr>
            <p:ph type="body" sz="half" idx="1"/>
          </p:nvPr>
        </p:nvSpPr>
        <p:spPr>
          <a:xfrm>
            <a:off x="360363" y="1470025"/>
            <a:ext cx="6527800" cy="5129213"/>
          </a:xfrm>
        </p:spPr>
        <p:txBody>
          <a:bodyPr/>
          <a:lstStyle/>
          <a:p>
            <a:endParaRPr lang="en-US" sz="2000" dirty="0" smtClean="0"/>
          </a:p>
          <a:p>
            <a:pPr lvl="1">
              <a:buFontTx/>
              <a:buNone/>
            </a:pPr>
            <a:endParaRPr lang="en-US" sz="2000" dirty="0" smtClean="0"/>
          </a:p>
        </p:txBody>
      </p:sp>
      <p:sp>
        <p:nvSpPr>
          <p:cNvPr id="4" name="TextBox 3"/>
          <p:cNvSpPr txBox="1"/>
          <p:nvPr/>
        </p:nvSpPr>
        <p:spPr>
          <a:xfrm>
            <a:off x="1273629" y="2057400"/>
            <a:ext cx="7380514" cy="3416320"/>
          </a:xfrm>
          <a:prstGeom prst="rect">
            <a:avLst/>
          </a:prstGeom>
          <a:noFill/>
        </p:spPr>
        <p:txBody>
          <a:bodyPr wrap="square" rtlCol="0">
            <a:spAutoFit/>
          </a:bodyPr>
          <a:lstStyle/>
          <a:p>
            <a:r>
              <a:rPr lang="en-US" dirty="0" smtClean="0"/>
              <a:t>Why did the authors study middle school students?</a:t>
            </a:r>
          </a:p>
          <a:p>
            <a:endParaRPr lang="en-US" dirty="0" smtClean="0"/>
          </a:p>
          <a:p>
            <a:r>
              <a:rPr lang="en-US" dirty="0" smtClean="0"/>
              <a:t>What components of analyzing primary sources were studied?</a:t>
            </a:r>
          </a:p>
          <a:p>
            <a:endParaRPr lang="en-US" dirty="0" smtClean="0"/>
          </a:p>
          <a:p>
            <a:r>
              <a:rPr lang="en-US" dirty="0" smtClean="0"/>
              <a:t>What are some of the “practical suggestions” made by the authors of this study?</a:t>
            </a:r>
          </a:p>
          <a:p>
            <a:endParaRPr lang="en-US" dirty="0" smtClean="0"/>
          </a:p>
          <a:p>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0" y="0"/>
            <a:ext cx="1127125" cy="6858000"/>
          </a:xfrm>
          <a:prstGeom prst="rect">
            <a:avLst/>
          </a:prstGeom>
          <a:solidFill>
            <a:schemeClr val="bg1"/>
          </a:solidFill>
          <a:ln w="9525">
            <a:noFill/>
            <a:miter lim="800000"/>
            <a:headEnd/>
            <a:tailEnd/>
          </a:ln>
        </p:spPr>
        <p:txBody>
          <a:bodyPr wrap="none" anchor="ctr"/>
          <a:lstStyle/>
          <a:p>
            <a:pPr eaLnBrk="0" hangingPunct="0"/>
            <a:endParaRPr lang="en-US">
              <a:cs typeface="ＭＳ Ｐゴシック"/>
            </a:endParaRPr>
          </a:p>
        </p:txBody>
      </p:sp>
      <p:pic>
        <p:nvPicPr>
          <p:cNvPr id="10242" name="Picture 2" descr="http://tbn3.google.com/images?q=tbn:rfwjHEFkm6VVIM:http://image.volunteersolutions.org/images/cache/000/010/235/939/10235939836.jpg"/>
          <p:cNvPicPr>
            <a:picLocks noChangeAspect="1" noChangeArrowheads="1"/>
          </p:cNvPicPr>
          <p:nvPr/>
        </p:nvPicPr>
        <p:blipFill>
          <a:blip r:embed="rId3" r:link="rId4" cstate="print"/>
          <a:srcRect/>
          <a:stretch>
            <a:fillRect/>
          </a:stretch>
        </p:blipFill>
        <p:spPr bwMode="auto">
          <a:xfrm>
            <a:off x="609600" y="304800"/>
            <a:ext cx="914400" cy="914400"/>
          </a:xfrm>
          <a:prstGeom prst="rect">
            <a:avLst/>
          </a:prstGeom>
          <a:noFill/>
          <a:ln w="9525">
            <a:noFill/>
            <a:miter lim="800000"/>
            <a:headEnd/>
            <a:tailEnd/>
          </a:ln>
        </p:spPr>
      </p:pic>
      <p:sp>
        <p:nvSpPr>
          <p:cNvPr id="10243" name="Text Box 3"/>
          <p:cNvSpPr txBox="1">
            <a:spLocks noChangeArrowheads="1"/>
          </p:cNvSpPr>
          <p:nvPr/>
        </p:nvSpPr>
        <p:spPr bwMode="auto">
          <a:xfrm>
            <a:off x="1676400" y="457200"/>
            <a:ext cx="7162800" cy="369888"/>
          </a:xfrm>
          <a:prstGeom prst="rect">
            <a:avLst/>
          </a:prstGeom>
          <a:solidFill>
            <a:srgbClr val="333399"/>
          </a:solidFill>
          <a:ln w="63500">
            <a:solidFill>
              <a:schemeClr val="accent2"/>
            </a:solidFill>
            <a:miter lim="800000"/>
            <a:headEnd/>
            <a:tailEnd/>
          </a:ln>
        </p:spPr>
        <p:txBody>
          <a:bodyPr>
            <a:spAutoFit/>
          </a:bodyPr>
          <a:lstStyle/>
          <a:p>
            <a:pPr>
              <a:spcBef>
                <a:spcPct val="50000"/>
              </a:spcBef>
            </a:pPr>
            <a:r>
              <a:rPr lang="en-US" b="1">
                <a:solidFill>
                  <a:srgbClr val="FFFFFF"/>
                </a:solidFill>
              </a:rPr>
              <a:t>The National Archives at Chicago</a:t>
            </a:r>
          </a:p>
        </p:txBody>
      </p:sp>
      <p:sp>
        <p:nvSpPr>
          <p:cNvPr id="10244" name="Text Box 4"/>
          <p:cNvSpPr txBox="1">
            <a:spLocks noChangeArrowheads="1"/>
          </p:cNvSpPr>
          <p:nvPr/>
        </p:nvSpPr>
        <p:spPr bwMode="auto">
          <a:xfrm>
            <a:off x="381000" y="6400800"/>
            <a:ext cx="8458200" cy="304800"/>
          </a:xfrm>
          <a:prstGeom prst="rect">
            <a:avLst/>
          </a:prstGeom>
          <a:noFill/>
          <a:ln w="9525">
            <a:noFill/>
            <a:miter lim="800000"/>
            <a:headEnd/>
            <a:tailEnd/>
          </a:ln>
        </p:spPr>
        <p:txBody>
          <a:bodyPr>
            <a:spAutoFit/>
          </a:bodyPr>
          <a:lstStyle/>
          <a:p>
            <a:pPr algn="ctr">
              <a:spcBef>
                <a:spcPct val="50000"/>
              </a:spcBef>
            </a:pPr>
            <a:r>
              <a:rPr lang="en-US" sz="1400"/>
              <a:t>National Archives at Chicago – http://www.archives.gov/great-lakes/</a:t>
            </a:r>
          </a:p>
        </p:txBody>
      </p:sp>
      <p:sp>
        <p:nvSpPr>
          <p:cNvPr id="10245" name="TextBox 6"/>
          <p:cNvSpPr txBox="1">
            <a:spLocks noChangeArrowheads="1"/>
          </p:cNvSpPr>
          <p:nvPr/>
        </p:nvSpPr>
        <p:spPr bwMode="auto">
          <a:xfrm>
            <a:off x="1066800" y="2286000"/>
            <a:ext cx="7086600" cy="369888"/>
          </a:xfrm>
          <a:prstGeom prst="rect">
            <a:avLst/>
          </a:prstGeom>
          <a:noFill/>
          <a:ln w="9525">
            <a:noFill/>
            <a:miter lim="800000"/>
            <a:headEnd/>
            <a:tailEnd/>
          </a:ln>
        </p:spPr>
        <p:txBody>
          <a:bodyPr>
            <a:spAutoFit/>
          </a:bodyPr>
          <a:lstStyle/>
          <a:p>
            <a:r>
              <a:rPr lang="en-US" b="1"/>
              <a:t>What do these federal records from the Great Lakes look like?</a:t>
            </a:r>
          </a:p>
        </p:txBody>
      </p:sp>
      <p:sp>
        <p:nvSpPr>
          <p:cNvPr id="7" name="Rectangle 6"/>
          <p:cNvSpPr>
            <a:spLocks noChangeArrowheads="1"/>
          </p:cNvSpPr>
          <p:nvPr/>
        </p:nvSpPr>
        <p:spPr bwMode="auto">
          <a:xfrm>
            <a:off x="6955972" y="6117771"/>
            <a:ext cx="1981199" cy="740229"/>
          </a:xfrm>
          <a:prstGeom prst="rect">
            <a:avLst/>
          </a:prstGeom>
          <a:solidFill>
            <a:schemeClr val="bg1"/>
          </a:solidFill>
          <a:ln w="9525">
            <a:noFill/>
            <a:miter lim="800000"/>
            <a:headEnd/>
            <a:tailEnd/>
          </a:ln>
        </p:spPr>
        <p:txBody>
          <a:bodyPr wrap="none" anchor="ctr"/>
          <a:lstStyle/>
          <a:p>
            <a:pPr eaLnBrk="0" hangingPunct="0"/>
            <a:endParaRPr lang="en-US">
              <a:cs typeface="ＭＳ Ｐゴシック"/>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0" y="0"/>
            <a:ext cx="1127125" cy="6858000"/>
          </a:xfrm>
          <a:prstGeom prst="rect">
            <a:avLst/>
          </a:prstGeom>
          <a:solidFill>
            <a:schemeClr val="bg1"/>
          </a:solidFill>
          <a:ln w="9525">
            <a:noFill/>
            <a:miter lim="800000"/>
            <a:headEnd/>
            <a:tailEnd/>
          </a:ln>
        </p:spPr>
        <p:txBody>
          <a:bodyPr wrap="none" anchor="ctr"/>
          <a:lstStyle/>
          <a:p>
            <a:pPr eaLnBrk="0" hangingPunct="0"/>
            <a:endParaRPr lang="en-US">
              <a:cs typeface="ＭＳ Ｐゴシック"/>
            </a:endParaRPr>
          </a:p>
        </p:txBody>
      </p:sp>
      <p:pic>
        <p:nvPicPr>
          <p:cNvPr id="11266" name="Picture 2" descr="http://tbn3.google.com/images?q=tbn:rfwjHEFkm6VVIM:http://image.volunteersolutions.org/images/cache/000/010/235/939/10235939836.jpg"/>
          <p:cNvPicPr>
            <a:picLocks noChangeAspect="1" noChangeArrowheads="1"/>
          </p:cNvPicPr>
          <p:nvPr/>
        </p:nvPicPr>
        <p:blipFill>
          <a:blip r:embed="rId3" r:link="rId4" cstate="print"/>
          <a:srcRect/>
          <a:stretch>
            <a:fillRect/>
          </a:stretch>
        </p:blipFill>
        <p:spPr bwMode="auto">
          <a:xfrm>
            <a:off x="609600" y="304800"/>
            <a:ext cx="914400" cy="914400"/>
          </a:xfrm>
          <a:prstGeom prst="rect">
            <a:avLst/>
          </a:prstGeom>
          <a:noFill/>
          <a:ln w="9525">
            <a:noFill/>
            <a:miter lim="800000"/>
            <a:headEnd/>
            <a:tailEnd/>
          </a:ln>
        </p:spPr>
      </p:pic>
      <p:sp>
        <p:nvSpPr>
          <p:cNvPr id="11267" name="Text Box 3"/>
          <p:cNvSpPr txBox="1">
            <a:spLocks noChangeArrowheads="1"/>
          </p:cNvSpPr>
          <p:nvPr/>
        </p:nvSpPr>
        <p:spPr bwMode="auto">
          <a:xfrm>
            <a:off x="1676400" y="457200"/>
            <a:ext cx="7162800" cy="369888"/>
          </a:xfrm>
          <a:prstGeom prst="rect">
            <a:avLst/>
          </a:prstGeom>
          <a:solidFill>
            <a:srgbClr val="333399"/>
          </a:solidFill>
          <a:ln w="63500">
            <a:solidFill>
              <a:schemeClr val="accent2"/>
            </a:solidFill>
            <a:miter lim="800000"/>
            <a:headEnd/>
            <a:tailEnd/>
          </a:ln>
        </p:spPr>
        <p:txBody>
          <a:bodyPr>
            <a:spAutoFit/>
          </a:bodyPr>
          <a:lstStyle/>
          <a:p>
            <a:pPr>
              <a:spcBef>
                <a:spcPct val="50000"/>
              </a:spcBef>
            </a:pPr>
            <a:r>
              <a:rPr lang="en-US" b="1">
                <a:solidFill>
                  <a:srgbClr val="FFFFFF"/>
                </a:solidFill>
              </a:rPr>
              <a:t>The National Archives at Chicago</a:t>
            </a:r>
          </a:p>
        </p:txBody>
      </p:sp>
      <p:sp>
        <p:nvSpPr>
          <p:cNvPr id="11268" name="Text Box 4"/>
          <p:cNvSpPr txBox="1">
            <a:spLocks noChangeArrowheads="1"/>
          </p:cNvSpPr>
          <p:nvPr/>
        </p:nvSpPr>
        <p:spPr bwMode="auto">
          <a:xfrm>
            <a:off x="381000" y="6400800"/>
            <a:ext cx="8458200" cy="304800"/>
          </a:xfrm>
          <a:prstGeom prst="rect">
            <a:avLst/>
          </a:prstGeom>
          <a:noFill/>
          <a:ln w="9525">
            <a:noFill/>
            <a:miter lim="800000"/>
            <a:headEnd/>
            <a:tailEnd/>
          </a:ln>
        </p:spPr>
        <p:txBody>
          <a:bodyPr>
            <a:spAutoFit/>
          </a:bodyPr>
          <a:lstStyle/>
          <a:p>
            <a:pPr algn="ctr">
              <a:spcBef>
                <a:spcPct val="50000"/>
              </a:spcBef>
            </a:pPr>
            <a:r>
              <a:rPr lang="en-US" sz="1400"/>
              <a:t>National Archives at Chicago – http://www.archives.gov/great-lakes/</a:t>
            </a:r>
          </a:p>
        </p:txBody>
      </p:sp>
      <p:pic>
        <p:nvPicPr>
          <p:cNvPr id="11269" name="Picture 8" descr="powerpoint_capone_Page_2"/>
          <p:cNvPicPr>
            <a:picLocks noChangeAspect="1" noChangeArrowheads="1"/>
          </p:cNvPicPr>
          <p:nvPr/>
        </p:nvPicPr>
        <p:blipFill>
          <a:blip r:embed="rId5" cstate="print"/>
          <a:srcRect/>
          <a:stretch>
            <a:fillRect/>
          </a:stretch>
        </p:blipFill>
        <p:spPr bwMode="auto">
          <a:xfrm>
            <a:off x="1600200" y="1219200"/>
            <a:ext cx="6618288" cy="11015663"/>
          </a:xfrm>
          <a:prstGeom prst="rect">
            <a:avLst/>
          </a:prstGeom>
          <a:noFill/>
          <a:ln w="9525">
            <a:noFill/>
            <a:miter lim="800000"/>
            <a:headEnd/>
            <a:tailEnd/>
          </a:ln>
        </p:spPr>
      </p:pic>
      <p:sp>
        <p:nvSpPr>
          <p:cNvPr id="7" name="Rectangle 6"/>
          <p:cNvSpPr>
            <a:spLocks noChangeArrowheads="1"/>
          </p:cNvSpPr>
          <p:nvPr/>
        </p:nvSpPr>
        <p:spPr bwMode="auto">
          <a:xfrm>
            <a:off x="6955972" y="6117771"/>
            <a:ext cx="1981199" cy="740229"/>
          </a:xfrm>
          <a:prstGeom prst="rect">
            <a:avLst/>
          </a:prstGeom>
          <a:solidFill>
            <a:schemeClr val="bg1"/>
          </a:solidFill>
          <a:ln w="9525">
            <a:noFill/>
            <a:miter lim="800000"/>
            <a:headEnd/>
            <a:tailEnd/>
          </a:ln>
        </p:spPr>
        <p:txBody>
          <a:bodyPr wrap="none" anchor="ctr"/>
          <a:lstStyle/>
          <a:p>
            <a:pPr eaLnBrk="0" hangingPunct="0"/>
            <a:endParaRPr lang="en-US">
              <a:cs typeface="ＭＳ Ｐゴシック"/>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6955972" y="6117771"/>
            <a:ext cx="1981199" cy="740229"/>
          </a:xfrm>
          <a:prstGeom prst="rect">
            <a:avLst/>
          </a:prstGeom>
          <a:solidFill>
            <a:schemeClr val="bg1"/>
          </a:solidFill>
          <a:ln w="9525">
            <a:noFill/>
            <a:miter lim="800000"/>
            <a:headEnd/>
            <a:tailEnd/>
          </a:ln>
        </p:spPr>
        <p:txBody>
          <a:bodyPr wrap="none" anchor="ctr"/>
          <a:lstStyle/>
          <a:p>
            <a:pPr eaLnBrk="0" hangingPunct="0"/>
            <a:endParaRPr lang="en-US">
              <a:cs typeface="ＭＳ Ｐゴシック"/>
            </a:endParaRPr>
          </a:p>
        </p:txBody>
      </p:sp>
      <p:sp>
        <p:nvSpPr>
          <p:cNvPr id="6" name="Rectangle 5"/>
          <p:cNvSpPr>
            <a:spLocks noChangeArrowheads="1"/>
          </p:cNvSpPr>
          <p:nvPr/>
        </p:nvSpPr>
        <p:spPr bwMode="auto">
          <a:xfrm>
            <a:off x="0" y="0"/>
            <a:ext cx="1127125" cy="6858000"/>
          </a:xfrm>
          <a:prstGeom prst="rect">
            <a:avLst/>
          </a:prstGeom>
          <a:solidFill>
            <a:schemeClr val="bg1"/>
          </a:solidFill>
          <a:ln w="9525">
            <a:noFill/>
            <a:miter lim="800000"/>
            <a:headEnd/>
            <a:tailEnd/>
          </a:ln>
        </p:spPr>
        <p:txBody>
          <a:bodyPr wrap="none" anchor="ctr"/>
          <a:lstStyle/>
          <a:p>
            <a:pPr eaLnBrk="0" hangingPunct="0"/>
            <a:endParaRPr lang="en-US">
              <a:cs typeface="ＭＳ Ｐゴシック"/>
            </a:endParaRPr>
          </a:p>
        </p:txBody>
      </p:sp>
      <p:pic>
        <p:nvPicPr>
          <p:cNvPr id="12290" name="Picture 2" descr="http://tbn3.google.com/images?q=tbn:rfwjHEFkm6VVIM:http://image.volunteersolutions.org/images/cache/000/010/235/939/10235939836.jpg"/>
          <p:cNvPicPr>
            <a:picLocks noChangeAspect="1" noChangeArrowheads="1"/>
          </p:cNvPicPr>
          <p:nvPr/>
        </p:nvPicPr>
        <p:blipFill>
          <a:blip r:embed="rId3" r:link="rId4" cstate="print"/>
          <a:srcRect/>
          <a:stretch>
            <a:fillRect/>
          </a:stretch>
        </p:blipFill>
        <p:spPr bwMode="auto">
          <a:xfrm>
            <a:off x="609600" y="304800"/>
            <a:ext cx="914400" cy="914400"/>
          </a:xfrm>
          <a:prstGeom prst="rect">
            <a:avLst/>
          </a:prstGeom>
          <a:noFill/>
          <a:ln w="9525">
            <a:noFill/>
            <a:miter lim="800000"/>
            <a:headEnd/>
            <a:tailEnd/>
          </a:ln>
        </p:spPr>
      </p:pic>
      <p:sp>
        <p:nvSpPr>
          <p:cNvPr id="12291" name="Text Box 3"/>
          <p:cNvSpPr txBox="1">
            <a:spLocks noChangeArrowheads="1"/>
          </p:cNvSpPr>
          <p:nvPr/>
        </p:nvSpPr>
        <p:spPr bwMode="auto">
          <a:xfrm>
            <a:off x="1676400" y="457200"/>
            <a:ext cx="7162800" cy="369888"/>
          </a:xfrm>
          <a:prstGeom prst="rect">
            <a:avLst/>
          </a:prstGeom>
          <a:solidFill>
            <a:srgbClr val="333399"/>
          </a:solidFill>
          <a:ln w="63500">
            <a:solidFill>
              <a:schemeClr val="accent2"/>
            </a:solidFill>
            <a:miter lim="800000"/>
            <a:headEnd/>
            <a:tailEnd/>
          </a:ln>
        </p:spPr>
        <p:txBody>
          <a:bodyPr>
            <a:spAutoFit/>
          </a:bodyPr>
          <a:lstStyle/>
          <a:p>
            <a:pPr>
              <a:spcBef>
                <a:spcPct val="50000"/>
              </a:spcBef>
            </a:pPr>
            <a:r>
              <a:rPr lang="en-US" b="1">
                <a:solidFill>
                  <a:srgbClr val="FFFFFF"/>
                </a:solidFill>
              </a:rPr>
              <a:t>The National Archives at Chicago</a:t>
            </a:r>
          </a:p>
        </p:txBody>
      </p:sp>
      <p:sp>
        <p:nvSpPr>
          <p:cNvPr id="12292" name="Text Box 4"/>
          <p:cNvSpPr txBox="1">
            <a:spLocks noChangeArrowheads="1"/>
          </p:cNvSpPr>
          <p:nvPr/>
        </p:nvSpPr>
        <p:spPr bwMode="auto">
          <a:xfrm>
            <a:off x="381000" y="6400800"/>
            <a:ext cx="8458200" cy="304800"/>
          </a:xfrm>
          <a:prstGeom prst="rect">
            <a:avLst/>
          </a:prstGeom>
          <a:noFill/>
          <a:ln w="9525">
            <a:noFill/>
            <a:miter lim="800000"/>
            <a:headEnd/>
            <a:tailEnd/>
          </a:ln>
        </p:spPr>
        <p:txBody>
          <a:bodyPr>
            <a:spAutoFit/>
          </a:bodyPr>
          <a:lstStyle/>
          <a:p>
            <a:pPr algn="ctr">
              <a:spcBef>
                <a:spcPct val="50000"/>
              </a:spcBef>
            </a:pPr>
            <a:r>
              <a:rPr lang="en-US" sz="1400"/>
              <a:t>National Archives at Chicago – http://www.archives.gov/great-lakes/</a:t>
            </a:r>
          </a:p>
        </p:txBody>
      </p:sp>
      <p:pic>
        <p:nvPicPr>
          <p:cNvPr id="12293" name="Picture 25" descr="chicago-school-lg"/>
          <p:cNvPicPr>
            <a:picLocks noChangeAspect="1" noChangeArrowheads="1"/>
          </p:cNvPicPr>
          <p:nvPr/>
        </p:nvPicPr>
        <p:blipFill>
          <a:blip r:embed="rId5" cstate="print"/>
          <a:srcRect/>
          <a:stretch>
            <a:fillRect/>
          </a:stretch>
        </p:blipFill>
        <p:spPr bwMode="auto">
          <a:xfrm>
            <a:off x="2133600" y="1676400"/>
            <a:ext cx="5192713" cy="41068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0"/>
            <a:ext cx="1127125" cy="6858000"/>
          </a:xfrm>
          <a:prstGeom prst="rect">
            <a:avLst/>
          </a:prstGeom>
          <a:solidFill>
            <a:schemeClr val="bg1"/>
          </a:solidFill>
          <a:ln w="9525">
            <a:noFill/>
            <a:miter lim="800000"/>
            <a:headEnd/>
            <a:tailEnd/>
          </a:ln>
        </p:spPr>
        <p:txBody>
          <a:bodyPr wrap="none" anchor="ctr"/>
          <a:lstStyle/>
          <a:p>
            <a:pPr eaLnBrk="0" hangingPunct="0"/>
            <a:endParaRPr lang="en-US">
              <a:cs typeface="ＭＳ Ｐゴシック"/>
            </a:endParaRPr>
          </a:p>
        </p:txBody>
      </p:sp>
      <p:sp>
        <p:nvSpPr>
          <p:cNvPr id="7" name="Rectangle 6"/>
          <p:cNvSpPr>
            <a:spLocks noChangeArrowheads="1"/>
          </p:cNvSpPr>
          <p:nvPr/>
        </p:nvSpPr>
        <p:spPr bwMode="auto">
          <a:xfrm>
            <a:off x="6955972" y="6117771"/>
            <a:ext cx="1981199" cy="740229"/>
          </a:xfrm>
          <a:prstGeom prst="rect">
            <a:avLst/>
          </a:prstGeom>
          <a:solidFill>
            <a:schemeClr val="bg1"/>
          </a:solidFill>
          <a:ln w="9525">
            <a:noFill/>
            <a:miter lim="800000"/>
            <a:headEnd/>
            <a:tailEnd/>
          </a:ln>
        </p:spPr>
        <p:txBody>
          <a:bodyPr wrap="none" anchor="ctr"/>
          <a:lstStyle/>
          <a:p>
            <a:pPr eaLnBrk="0" hangingPunct="0"/>
            <a:endParaRPr lang="en-US">
              <a:cs typeface="ＭＳ Ｐゴシック"/>
            </a:endParaRPr>
          </a:p>
        </p:txBody>
      </p:sp>
      <p:pic>
        <p:nvPicPr>
          <p:cNvPr id="13314" name="Picture 2" descr="http://tbn3.google.com/images?q=tbn:rfwjHEFkm6VVIM:http://image.volunteersolutions.org/images/cache/000/010/235/939/10235939836.jpg"/>
          <p:cNvPicPr>
            <a:picLocks noChangeAspect="1" noChangeArrowheads="1"/>
          </p:cNvPicPr>
          <p:nvPr/>
        </p:nvPicPr>
        <p:blipFill>
          <a:blip r:embed="rId3" r:link="rId4" cstate="print"/>
          <a:srcRect/>
          <a:stretch>
            <a:fillRect/>
          </a:stretch>
        </p:blipFill>
        <p:spPr bwMode="auto">
          <a:xfrm>
            <a:off x="609600" y="304800"/>
            <a:ext cx="914400" cy="914400"/>
          </a:xfrm>
          <a:prstGeom prst="rect">
            <a:avLst/>
          </a:prstGeom>
          <a:noFill/>
          <a:ln w="9525">
            <a:noFill/>
            <a:miter lim="800000"/>
            <a:headEnd/>
            <a:tailEnd/>
          </a:ln>
        </p:spPr>
      </p:pic>
      <p:sp>
        <p:nvSpPr>
          <p:cNvPr id="13315" name="Text Box 3"/>
          <p:cNvSpPr txBox="1">
            <a:spLocks noChangeArrowheads="1"/>
          </p:cNvSpPr>
          <p:nvPr/>
        </p:nvSpPr>
        <p:spPr bwMode="auto">
          <a:xfrm>
            <a:off x="1676400" y="457200"/>
            <a:ext cx="7162800" cy="369888"/>
          </a:xfrm>
          <a:prstGeom prst="rect">
            <a:avLst/>
          </a:prstGeom>
          <a:solidFill>
            <a:srgbClr val="333399"/>
          </a:solidFill>
          <a:ln w="63500">
            <a:solidFill>
              <a:schemeClr val="accent2"/>
            </a:solidFill>
            <a:miter lim="800000"/>
            <a:headEnd/>
            <a:tailEnd/>
          </a:ln>
        </p:spPr>
        <p:txBody>
          <a:bodyPr>
            <a:spAutoFit/>
          </a:bodyPr>
          <a:lstStyle/>
          <a:p>
            <a:pPr>
              <a:spcBef>
                <a:spcPct val="50000"/>
              </a:spcBef>
            </a:pPr>
            <a:r>
              <a:rPr lang="en-US" b="1">
                <a:solidFill>
                  <a:srgbClr val="FFFFFF"/>
                </a:solidFill>
              </a:rPr>
              <a:t>The National Archives at Chicago</a:t>
            </a:r>
          </a:p>
        </p:txBody>
      </p:sp>
      <p:sp>
        <p:nvSpPr>
          <p:cNvPr id="13316" name="Text Box 4"/>
          <p:cNvSpPr txBox="1">
            <a:spLocks noChangeArrowheads="1"/>
          </p:cNvSpPr>
          <p:nvPr/>
        </p:nvSpPr>
        <p:spPr bwMode="auto">
          <a:xfrm>
            <a:off x="381000" y="6400800"/>
            <a:ext cx="8458200" cy="304800"/>
          </a:xfrm>
          <a:prstGeom prst="rect">
            <a:avLst/>
          </a:prstGeom>
          <a:noFill/>
          <a:ln w="9525">
            <a:noFill/>
            <a:miter lim="800000"/>
            <a:headEnd/>
            <a:tailEnd/>
          </a:ln>
        </p:spPr>
        <p:txBody>
          <a:bodyPr>
            <a:spAutoFit/>
          </a:bodyPr>
          <a:lstStyle/>
          <a:p>
            <a:pPr algn="ctr">
              <a:spcBef>
                <a:spcPct val="50000"/>
              </a:spcBef>
            </a:pPr>
            <a:r>
              <a:rPr lang="en-US" sz="1400"/>
              <a:t>National Archives at Chicago – http://www.archives.gov/great-lakes/</a:t>
            </a:r>
          </a:p>
        </p:txBody>
      </p:sp>
      <p:pic>
        <p:nvPicPr>
          <p:cNvPr id="13317" name="Picture 5" descr="twin_cities_ordnance_plant_motivation.jpg"/>
          <p:cNvPicPr>
            <a:picLocks noChangeAspect="1"/>
          </p:cNvPicPr>
          <p:nvPr/>
        </p:nvPicPr>
        <p:blipFill>
          <a:blip r:embed="rId5" cstate="print"/>
          <a:srcRect/>
          <a:stretch>
            <a:fillRect/>
          </a:stretch>
        </p:blipFill>
        <p:spPr bwMode="auto">
          <a:xfrm>
            <a:off x="4724400" y="1219200"/>
            <a:ext cx="3979863" cy="4937125"/>
          </a:xfrm>
          <a:prstGeom prst="rect">
            <a:avLst/>
          </a:prstGeom>
          <a:noFill/>
          <a:ln w="9525">
            <a:noFill/>
            <a:miter lim="800000"/>
            <a:headEnd/>
            <a:tailEnd/>
          </a:ln>
        </p:spPr>
      </p:pic>
      <p:pic>
        <p:nvPicPr>
          <p:cNvPr id="13318" name="Picture 5" descr="ford_motor_228.jpg"/>
          <p:cNvPicPr>
            <a:picLocks noChangeAspect="1"/>
          </p:cNvPicPr>
          <p:nvPr/>
        </p:nvPicPr>
        <p:blipFill>
          <a:blip r:embed="rId6" cstate="print"/>
          <a:srcRect/>
          <a:stretch>
            <a:fillRect/>
          </a:stretch>
        </p:blipFill>
        <p:spPr bwMode="auto">
          <a:xfrm>
            <a:off x="381000" y="1371600"/>
            <a:ext cx="3686175" cy="48021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6955972" y="6117771"/>
            <a:ext cx="1981199" cy="740229"/>
          </a:xfrm>
          <a:prstGeom prst="rect">
            <a:avLst/>
          </a:prstGeom>
          <a:solidFill>
            <a:schemeClr val="bg1"/>
          </a:solidFill>
          <a:ln w="9525">
            <a:noFill/>
            <a:miter lim="800000"/>
            <a:headEnd/>
            <a:tailEnd/>
          </a:ln>
        </p:spPr>
        <p:txBody>
          <a:bodyPr wrap="none" anchor="ctr"/>
          <a:lstStyle/>
          <a:p>
            <a:pPr eaLnBrk="0" hangingPunct="0"/>
            <a:endParaRPr lang="en-US">
              <a:cs typeface="ＭＳ Ｐゴシック"/>
            </a:endParaRPr>
          </a:p>
        </p:txBody>
      </p:sp>
      <p:sp>
        <p:nvSpPr>
          <p:cNvPr id="6" name="Rectangle 5"/>
          <p:cNvSpPr>
            <a:spLocks noChangeArrowheads="1"/>
          </p:cNvSpPr>
          <p:nvPr/>
        </p:nvSpPr>
        <p:spPr bwMode="auto">
          <a:xfrm>
            <a:off x="0" y="0"/>
            <a:ext cx="1127125" cy="6858000"/>
          </a:xfrm>
          <a:prstGeom prst="rect">
            <a:avLst/>
          </a:prstGeom>
          <a:solidFill>
            <a:schemeClr val="bg1"/>
          </a:solidFill>
          <a:ln w="9525">
            <a:noFill/>
            <a:miter lim="800000"/>
            <a:headEnd/>
            <a:tailEnd/>
          </a:ln>
        </p:spPr>
        <p:txBody>
          <a:bodyPr wrap="none" anchor="ctr"/>
          <a:lstStyle/>
          <a:p>
            <a:pPr eaLnBrk="0" hangingPunct="0"/>
            <a:endParaRPr lang="en-US">
              <a:cs typeface="ＭＳ Ｐゴシック"/>
            </a:endParaRPr>
          </a:p>
        </p:txBody>
      </p:sp>
      <p:pic>
        <p:nvPicPr>
          <p:cNvPr id="14338" name="Picture 2" descr="http://tbn3.google.com/images?q=tbn:rfwjHEFkm6VVIM:http://image.volunteersolutions.org/images/cache/000/010/235/939/10235939836.jpg"/>
          <p:cNvPicPr>
            <a:picLocks noChangeAspect="1" noChangeArrowheads="1"/>
          </p:cNvPicPr>
          <p:nvPr/>
        </p:nvPicPr>
        <p:blipFill>
          <a:blip r:embed="rId3" r:link="rId4" cstate="print"/>
          <a:srcRect/>
          <a:stretch>
            <a:fillRect/>
          </a:stretch>
        </p:blipFill>
        <p:spPr bwMode="auto">
          <a:xfrm>
            <a:off x="609600" y="304800"/>
            <a:ext cx="914400" cy="914400"/>
          </a:xfrm>
          <a:prstGeom prst="rect">
            <a:avLst/>
          </a:prstGeom>
          <a:noFill/>
          <a:ln w="9525">
            <a:noFill/>
            <a:miter lim="800000"/>
            <a:headEnd/>
            <a:tailEnd/>
          </a:ln>
        </p:spPr>
      </p:pic>
      <p:sp>
        <p:nvSpPr>
          <p:cNvPr id="14339" name="Text Box 3"/>
          <p:cNvSpPr txBox="1">
            <a:spLocks noChangeArrowheads="1"/>
          </p:cNvSpPr>
          <p:nvPr/>
        </p:nvSpPr>
        <p:spPr bwMode="auto">
          <a:xfrm>
            <a:off x="1676400" y="457200"/>
            <a:ext cx="7162800" cy="369888"/>
          </a:xfrm>
          <a:prstGeom prst="rect">
            <a:avLst/>
          </a:prstGeom>
          <a:solidFill>
            <a:srgbClr val="333399"/>
          </a:solidFill>
          <a:ln w="63500">
            <a:solidFill>
              <a:schemeClr val="accent2"/>
            </a:solidFill>
            <a:miter lim="800000"/>
            <a:headEnd/>
            <a:tailEnd/>
          </a:ln>
        </p:spPr>
        <p:txBody>
          <a:bodyPr>
            <a:spAutoFit/>
          </a:bodyPr>
          <a:lstStyle/>
          <a:p>
            <a:pPr>
              <a:spcBef>
                <a:spcPct val="50000"/>
              </a:spcBef>
            </a:pPr>
            <a:r>
              <a:rPr lang="en-US" b="1">
                <a:solidFill>
                  <a:srgbClr val="FFFFFF"/>
                </a:solidFill>
              </a:rPr>
              <a:t>The National Archives at Chicago</a:t>
            </a:r>
          </a:p>
        </p:txBody>
      </p:sp>
      <p:sp>
        <p:nvSpPr>
          <p:cNvPr id="14340" name="Text Box 4"/>
          <p:cNvSpPr txBox="1">
            <a:spLocks noChangeArrowheads="1"/>
          </p:cNvSpPr>
          <p:nvPr/>
        </p:nvSpPr>
        <p:spPr bwMode="auto">
          <a:xfrm>
            <a:off x="381000" y="6400800"/>
            <a:ext cx="8458200" cy="304800"/>
          </a:xfrm>
          <a:prstGeom prst="rect">
            <a:avLst/>
          </a:prstGeom>
          <a:noFill/>
          <a:ln w="9525">
            <a:noFill/>
            <a:miter lim="800000"/>
            <a:headEnd/>
            <a:tailEnd/>
          </a:ln>
        </p:spPr>
        <p:txBody>
          <a:bodyPr>
            <a:spAutoFit/>
          </a:bodyPr>
          <a:lstStyle/>
          <a:p>
            <a:pPr algn="ctr">
              <a:spcBef>
                <a:spcPct val="50000"/>
              </a:spcBef>
            </a:pPr>
            <a:r>
              <a:rPr lang="en-US" sz="1400"/>
              <a:t>National Archives at Chicago – http://www.archives.gov/great-lakes/</a:t>
            </a:r>
          </a:p>
        </p:txBody>
      </p:sp>
      <p:pic>
        <p:nvPicPr>
          <p:cNvPr id="14341" name="Picture 2"/>
          <p:cNvPicPr>
            <a:picLocks noChangeAspect="1" noChangeArrowheads="1"/>
          </p:cNvPicPr>
          <p:nvPr/>
        </p:nvPicPr>
        <p:blipFill>
          <a:blip r:embed="rId5" cstate="print"/>
          <a:srcRect b="12112"/>
          <a:stretch>
            <a:fillRect/>
          </a:stretch>
        </p:blipFill>
        <p:spPr bwMode="auto">
          <a:xfrm>
            <a:off x="2286000" y="990600"/>
            <a:ext cx="4198938" cy="52752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6955972" y="6117771"/>
            <a:ext cx="1981199" cy="740229"/>
          </a:xfrm>
          <a:prstGeom prst="rect">
            <a:avLst/>
          </a:prstGeom>
          <a:solidFill>
            <a:schemeClr val="bg1"/>
          </a:solidFill>
          <a:ln w="9525">
            <a:noFill/>
            <a:miter lim="800000"/>
            <a:headEnd/>
            <a:tailEnd/>
          </a:ln>
        </p:spPr>
        <p:txBody>
          <a:bodyPr wrap="none" anchor="ctr"/>
          <a:lstStyle/>
          <a:p>
            <a:pPr eaLnBrk="0" hangingPunct="0"/>
            <a:endParaRPr lang="en-US">
              <a:cs typeface="ＭＳ Ｐゴシック"/>
            </a:endParaRPr>
          </a:p>
        </p:txBody>
      </p:sp>
      <p:sp>
        <p:nvSpPr>
          <p:cNvPr id="7" name="Rectangle 5"/>
          <p:cNvSpPr>
            <a:spLocks noChangeArrowheads="1"/>
          </p:cNvSpPr>
          <p:nvPr/>
        </p:nvSpPr>
        <p:spPr bwMode="auto">
          <a:xfrm>
            <a:off x="0" y="0"/>
            <a:ext cx="1127125" cy="6858000"/>
          </a:xfrm>
          <a:prstGeom prst="rect">
            <a:avLst/>
          </a:prstGeom>
          <a:solidFill>
            <a:schemeClr val="bg1"/>
          </a:solidFill>
          <a:ln w="9525">
            <a:noFill/>
            <a:miter lim="800000"/>
            <a:headEnd/>
            <a:tailEnd/>
          </a:ln>
        </p:spPr>
        <p:txBody>
          <a:bodyPr wrap="none" anchor="ctr"/>
          <a:lstStyle/>
          <a:p>
            <a:pPr eaLnBrk="0" hangingPunct="0"/>
            <a:endParaRPr lang="en-US">
              <a:cs typeface="ＭＳ Ｐゴシック"/>
            </a:endParaRPr>
          </a:p>
        </p:txBody>
      </p:sp>
      <p:pic>
        <p:nvPicPr>
          <p:cNvPr id="15362" name="Picture 2" descr="http://tbn3.google.com/images?q=tbn:rfwjHEFkm6VVIM:http://image.volunteersolutions.org/images/cache/000/010/235/939/10235939836.jpg"/>
          <p:cNvPicPr>
            <a:picLocks noChangeAspect="1" noChangeArrowheads="1"/>
          </p:cNvPicPr>
          <p:nvPr/>
        </p:nvPicPr>
        <p:blipFill>
          <a:blip r:embed="rId3" r:link="rId4" cstate="print"/>
          <a:srcRect/>
          <a:stretch>
            <a:fillRect/>
          </a:stretch>
        </p:blipFill>
        <p:spPr bwMode="auto">
          <a:xfrm>
            <a:off x="609600" y="304800"/>
            <a:ext cx="914400" cy="914400"/>
          </a:xfrm>
          <a:prstGeom prst="rect">
            <a:avLst/>
          </a:prstGeom>
          <a:noFill/>
          <a:ln w="9525">
            <a:noFill/>
            <a:miter lim="800000"/>
            <a:headEnd/>
            <a:tailEnd/>
          </a:ln>
        </p:spPr>
      </p:pic>
      <p:sp>
        <p:nvSpPr>
          <p:cNvPr id="15363" name="Text Box 3"/>
          <p:cNvSpPr txBox="1">
            <a:spLocks noChangeArrowheads="1"/>
          </p:cNvSpPr>
          <p:nvPr/>
        </p:nvSpPr>
        <p:spPr bwMode="auto">
          <a:xfrm>
            <a:off x="1676400" y="457200"/>
            <a:ext cx="7162800" cy="369888"/>
          </a:xfrm>
          <a:prstGeom prst="rect">
            <a:avLst/>
          </a:prstGeom>
          <a:solidFill>
            <a:srgbClr val="333399"/>
          </a:solidFill>
          <a:ln w="63500">
            <a:solidFill>
              <a:schemeClr val="accent2"/>
            </a:solidFill>
            <a:miter lim="800000"/>
            <a:headEnd/>
            <a:tailEnd/>
          </a:ln>
        </p:spPr>
        <p:txBody>
          <a:bodyPr>
            <a:spAutoFit/>
          </a:bodyPr>
          <a:lstStyle/>
          <a:p>
            <a:pPr>
              <a:spcBef>
                <a:spcPct val="50000"/>
              </a:spcBef>
            </a:pPr>
            <a:r>
              <a:rPr lang="en-US" b="1">
                <a:solidFill>
                  <a:srgbClr val="FFFFFF"/>
                </a:solidFill>
              </a:rPr>
              <a:t>The National Archives at Chicago</a:t>
            </a:r>
          </a:p>
        </p:txBody>
      </p:sp>
      <p:sp>
        <p:nvSpPr>
          <p:cNvPr id="15364" name="Text Box 4"/>
          <p:cNvSpPr txBox="1">
            <a:spLocks noChangeArrowheads="1"/>
          </p:cNvSpPr>
          <p:nvPr/>
        </p:nvSpPr>
        <p:spPr bwMode="auto">
          <a:xfrm>
            <a:off x="381000" y="6400800"/>
            <a:ext cx="8458200" cy="304800"/>
          </a:xfrm>
          <a:prstGeom prst="rect">
            <a:avLst/>
          </a:prstGeom>
          <a:noFill/>
          <a:ln w="9525">
            <a:noFill/>
            <a:miter lim="800000"/>
            <a:headEnd/>
            <a:tailEnd/>
          </a:ln>
        </p:spPr>
        <p:txBody>
          <a:bodyPr>
            <a:spAutoFit/>
          </a:bodyPr>
          <a:lstStyle/>
          <a:p>
            <a:pPr algn="ctr">
              <a:spcBef>
                <a:spcPct val="50000"/>
              </a:spcBef>
            </a:pPr>
            <a:r>
              <a:rPr lang="en-US" sz="1400"/>
              <a:t>National Archives at Chicago – http://www.archives.gov/great-lakes/</a:t>
            </a:r>
          </a:p>
        </p:txBody>
      </p:sp>
      <p:pic>
        <p:nvPicPr>
          <p:cNvPr id="15365" name="Picture 3"/>
          <p:cNvPicPr>
            <a:picLocks noChangeAspect="1" noChangeArrowheads="1"/>
          </p:cNvPicPr>
          <p:nvPr/>
        </p:nvPicPr>
        <p:blipFill>
          <a:blip r:embed="rId5" cstate="print"/>
          <a:srcRect t="7668" r="14063"/>
          <a:stretch>
            <a:fillRect/>
          </a:stretch>
        </p:blipFill>
        <p:spPr bwMode="auto">
          <a:xfrm>
            <a:off x="3733800" y="2209800"/>
            <a:ext cx="5162550" cy="4162425"/>
          </a:xfrm>
          <a:prstGeom prst="rect">
            <a:avLst/>
          </a:prstGeom>
          <a:noFill/>
          <a:ln w="9525">
            <a:noFill/>
            <a:miter lim="800000"/>
            <a:headEnd/>
            <a:tailEnd/>
          </a:ln>
        </p:spPr>
      </p:pic>
      <p:pic>
        <p:nvPicPr>
          <p:cNvPr id="15366" name="Picture 2"/>
          <p:cNvPicPr>
            <a:picLocks noChangeAspect="1" noChangeArrowheads="1"/>
          </p:cNvPicPr>
          <p:nvPr/>
        </p:nvPicPr>
        <p:blipFill>
          <a:blip r:embed="rId6" cstate="print">
            <a:lum bright="10000"/>
          </a:blip>
          <a:srcRect l="1196" r="1196" b="1595"/>
          <a:stretch>
            <a:fillRect/>
          </a:stretch>
        </p:blipFill>
        <p:spPr bwMode="auto">
          <a:xfrm>
            <a:off x="381000" y="1219200"/>
            <a:ext cx="4697413" cy="35544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6955972" y="6117771"/>
            <a:ext cx="1981199" cy="740229"/>
          </a:xfrm>
          <a:prstGeom prst="rect">
            <a:avLst/>
          </a:prstGeom>
          <a:solidFill>
            <a:schemeClr val="bg1"/>
          </a:solidFill>
          <a:ln w="9525">
            <a:noFill/>
            <a:miter lim="800000"/>
            <a:headEnd/>
            <a:tailEnd/>
          </a:ln>
        </p:spPr>
        <p:txBody>
          <a:bodyPr wrap="none" anchor="ctr"/>
          <a:lstStyle/>
          <a:p>
            <a:pPr eaLnBrk="0" hangingPunct="0"/>
            <a:endParaRPr lang="en-US">
              <a:cs typeface="ＭＳ Ｐゴシック"/>
            </a:endParaRPr>
          </a:p>
        </p:txBody>
      </p:sp>
      <p:sp>
        <p:nvSpPr>
          <p:cNvPr id="7" name="Rectangle 5"/>
          <p:cNvSpPr>
            <a:spLocks noChangeArrowheads="1"/>
          </p:cNvSpPr>
          <p:nvPr/>
        </p:nvSpPr>
        <p:spPr bwMode="auto">
          <a:xfrm>
            <a:off x="0" y="0"/>
            <a:ext cx="1127125" cy="6858000"/>
          </a:xfrm>
          <a:prstGeom prst="rect">
            <a:avLst/>
          </a:prstGeom>
          <a:solidFill>
            <a:schemeClr val="bg1"/>
          </a:solidFill>
          <a:ln w="9525">
            <a:noFill/>
            <a:miter lim="800000"/>
            <a:headEnd/>
            <a:tailEnd/>
          </a:ln>
        </p:spPr>
        <p:txBody>
          <a:bodyPr wrap="none" anchor="ctr"/>
          <a:lstStyle/>
          <a:p>
            <a:pPr eaLnBrk="0" hangingPunct="0"/>
            <a:endParaRPr lang="en-US">
              <a:cs typeface="ＭＳ Ｐゴシック"/>
            </a:endParaRPr>
          </a:p>
        </p:txBody>
      </p:sp>
      <p:pic>
        <p:nvPicPr>
          <p:cNvPr id="16386" name="Picture 2" descr="http://tbn3.google.com/images?q=tbn:rfwjHEFkm6VVIM:http://image.volunteersolutions.org/images/cache/000/010/235/939/10235939836.jpg"/>
          <p:cNvPicPr>
            <a:picLocks noChangeAspect="1" noChangeArrowheads="1"/>
          </p:cNvPicPr>
          <p:nvPr/>
        </p:nvPicPr>
        <p:blipFill>
          <a:blip r:embed="rId3" r:link="rId4" cstate="print"/>
          <a:srcRect/>
          <a:stretch>
            <a:fillRect/>
          </a:stretch>
        </p:blipFill>
        <p:spPr bwMode="auto">
          <a:xfrm>
            <a:off x="609600" y="304800"/>
            <a:ext cx="914400" cy="914400"/>
          </a:xfrm>
          <a:prstGeom prst="rect">
            <a:avLst/>
          </a:prstGeom>
          <a:noFill/>
          <a:ln w="9525">
            <a:noFill/>
            <a:miter lim="800000"/>
            <a:headEnd/>
            <a:tailEnd/>
          </a:ln>
        </p:spPr>
      </p:pic>
      <p:sp>
        <p:nvSpPr>
          <p:cNvPr id="16387" name="Text Box 3"/>
          <p:cNvSpPr txBox="1">
            <a:spLocks noChangeArrowheads="1"/>
          </p:cNvSpPr>
          <p:nvPr/>
        </p:nvSpPr>
        <p:spPr bwMode="auto">
          <a:xfrm>
            <a:off x="1676400" y="457200"/>
            <a:ext cx="7162800" cy="369888"/>
          </a:xfrm>
          <a:prstGeom prst="rect">
            <a:avLst/>
          </a:prstGeom>
          <a:solidFill>
            <a:srgbClr val="333399"/>
          </a:solidFill>
          <a:ln w="63500">
            <a:solidFill>
              <a:schemeClr val="accent2"/>
            </a:solidFill>
            <a:miter lim="800000"/>
            <a:headEnd/>
            <a:tailEnd/>
          </a:ln>
        </p:spPr>
        <p:txBody>
          <a:bodyPr>
            <a:spAutoFit/>
          </a:bodyPr>
          <a:lstStyle/>
          <a:p>
            <a:pPr>
              <a:spcBef>
                <a:spcPct val="50000"/>
              </a:spcBef>
            </a:pPr>
            <a:r>
              <a:rPr lang="en-US" b="1">
                <a:solidFill>
                  <a:srgbClr val="FFFFFF"/>
                </a:solidFill>
              </a:rPr>
              <a:t>The National Archives at Chicago</a:t>
            </a:r>
          </a:p>
        </p:txBody>
      </p:sp>
      <p:sp>
        <p:nvSpPr>
          <p:cNvPr id="16388" name="Text Box 4"/>
          <p:cNvSpPr txBox="1">
            <a:spLocks noChangeArrowheads="1"/>
          </p:cNvSpPr>
          <p:nvPr/>
        </p:nvSpPr>
        <p:spPr bwMode="auto">
          <a:xfrm>
            <a:off x="381000" y="6400800"/>
            <a:ext cx="8458200" cy="304800"/>
          </a:xfrm>
          <a:prstGeom prst="rect">
            <a:avLst/>
          </a:prstGeom>
          <a:noFill/>
          <a:ln w="9525">
            <a:noFill/>
            <a:miter lim="800000"/>
            <a:headEnd/>
            <a:tailEnd/>
          </a:ln>
        </p:spPr>
        <p:txBody>
          <a:bodyPr>
            <a:spAutoFit/>
          </a:bodyPr>
          <a:lstStyle/>
          <a:p>
            <a:pPr algn="ctr">
              <a:spcBef>
                <a:spcPct val="50000"/>
              </a:spcBef>
            </a:pPr>
            <a:r>
              <a:rPr lang="en-US" sz="1400"/>
              <a:t>National Archives at Chicago – http://www.archives.gov/great-lakes/</a:t>
            </a:r>
          </a:p>
        </p:txBody>
      </p:sp>
      <p:sp>
        <p:nvSpPr>
          <p:cNvPr id="16389" name="Text Box 5"/>
          <p:cNvSpPr txBox="1">
            <a:spLocks noChangeArrowheads="1"/>
          </p:cNvSpPr>
          <p:nvPr/>
        </p:nvSpPr>
        <p:spPr bwMode="auto">
          <a:xfrm>
            <a:off x="647700" y="1447800"/>
            <a:ext cx="7848600" cy="641350"/>
          </a:xfrm>
          <a:prstGeom prst="rect">
            <a:avLst/>
          </a:prstGeom>
          <a:noFill/>
          <a:ln w="9525">
            <a:noFill/>
            <a:miter lim="800000"/>
            <a:headEnd/>
            <a:tailEnd/>
          </a:ln>
        </p:spPr>
        <p:txBody>
          <a:bodyPr>
            <a:spAutoFit/>
          </a:bodyPr>
          <a:lstStyle/>
          <a:p>
            <a:pPr marL="342900" indent="-342900" algn="ctr">
              <a:spcBef>
                <a:spcPct val="50000"/>
              </a:spcBef>
            </a:pPr>
            <a:r>
              <a:rPr lang="en-US" sz="3600">
                <a:latin typeface="Impact" pitchFamily="34" charset="0"/>
              </a:rPr>
              <a:t>Where do you start?</a:t>
            </a:r>
          </a:p>
        </p:txBody>
      </p:sp>
      <p:sp>
        <p:nvSpPr>
          <p:cNvPr id="16390" name="Text Box 6"/>
          <p:cNvSpPr txBox="1">
            <a:spLocks noChangeArrowheads="1"/>
          </p:cNvSpPr>
          <p:nvPr/>
        </p:nvSpPr>
        <p:spPr bwMode="auto">
          <a:xfrm>
            <a:off x="304800" y="2362200"/>
            <a:ext cx="8458200" cy="3570208"/>
          </a:xfrm>
          <a:prstGeom prst="rect">
            <a:avLst/>
          </a:prstGeom>
          <a:noFill/>
          <a:ln w="9525">
            <a:noFill/>
            <a:miter lim="800000"/>
            <a:headEnd/>
            <a:tailEnd/>
          </a:ln>
        </p:spPr>
        <p:txBody>
          <a:bodyPr>
            <a:spAutoFit/>
          </a:bodyPr>
          <a:lstStyle/>
          <a:p>
            <a:pPr marL="342900" indent="-342900"/>
            <a:endParaRPr lang="en-US" dirty="0">
              <a:cs typeface="Arial" charset="0"/>
            </a:endParaRPr>
          </a:p>
          <a:p>
            <a:pPr marL="342900" indent="-342900"/>
            <a:r>
              <a:rPr lang="en-US" sz="1800" dirty="0">
                <a:cs typeface="Arial" charset="0"/>
              </a:rPr>
              <a:t>Scenario 1:  Time is on your side, eager to visit the archives and work with original documents. </a:t>
            </a:r>
          </a:p>
          <a:p>
            <a:pPr marL="800100" lvl="1" indent="-342900">
              <a:buFontTx/>
              <a:buChar char="•"/>
            </a:pPr>
            <a:r>
              <a:rPr lang="en-US" sz="1800" dirty="0"/>
              <a:t>Holdings Guide available at </a:t>
            </a:r>
            <a:r>
              <a:rPr lang="en-US" sz="1800" dirty="0">
                <a:hlinkClick r:id="rId5"/>
              </a:rPr>
              <a:t>http://www.archives.gov/great-lakes/holdings/</a:t>
            </a:r>
            <a:endParaRPr lang="en-US" sz="1800" dirty="0"/>
          </a:p>
          <a:p>
            <a:pPr marL="1257300" lvl="2" indent="-342900">
              <a:buFontTx/>
              <a:buChar char="•"/>
            </a:pPr>
            <a:r>
              <a:rPr lang="en-US" sz="1800" dirty="0"/>
              <a:t>Subject Index</a:t>
            </a:r>
          </a:p>
          <a:p>
            <a:pPr marL="1257300" lvl="2" indent="-342900">
              <a:buFontTx/>
              <a:buChar char="•"/>
            </a:pPr>
            <a:r>
              <a:rPr lang="en-US" sz="1800" dirty="0"/>
              <a:t>ASK our </a:t>
            </a:r>
            <a:r>
              <a:rPr lang="en-US" sz="2800" b="1" dirty="0"/>
              <a:t>terrific</a:t>
            </a:r>
            <a:r>
              <a:rPr lang="en-US" sz="1800" b="1" dirty="0"/>
              <a:t> </a:t>
            </a:r>
            <a:r>
              <a:rPr lang="en-US" sz="1800" dirty="0"/>
              <a:t>archivists = e-mail:  </a:t>
            </a:r>
            <a:r>
              <a:rPr lang="en-US" sz="1800" dirty="0" err="1">
                <a:hlinkClick r:id="rId6"/>
              </a:rPr>
              <a:t>chicago.archives@nara.gov</a:t>
            </a:r>
            <a:endParaRPr lang="en-US" sz="1800" dirty="0"/>
          </a:p>
          <a:p>
            <a:pPr marL="1257300" lvl="2" indent="-342900">
              <a:buFontTx/>
              <a:buChar char="•"/>
            </a:pPr>
            <a:endParaRPr lang="en-US" sz="1800" dirty="0"/>
          </a:p>
          <a:p>
            <a:pPr marL="342900" indent="-342900"/>
            <a:r>
              <a:rPr lang="en-US" sz="1800" dirty="0"/>
              <a:t>Scenario 2:  I’ll wait until the summer to visit.  Right now on-line and accessible is preferred.</a:t>
            </a:r>
          </a:p>
          <a:p>
            <a:pPr marL="342900" indent="-342900"/>
            <a:endParaRPr lang="en-US" dirty="0"/>
          </a:p>
          <a:p>
            <a:pPr marL="800100" lvl="1" indent="-342900"/>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ChangeArrowheads="1"/>
          </p:cNvSpPr>
          <p:nvPr/>
        </p:nvSpPr>
        <p:spPr bwMode="auto">
          <a:xfrm>
            <a:off x="6955972" y="6117771"/>
            <a:ext cx="1981199" cy="740229"/>
          </a:xfrm>
          <a:prstGeom prst="rect">
            <a:avLst/>
          </a:prstGeom>
          <a:solidFill>
            <a:schemeClr val="bg1"/>
          </a:solidFill>
          <a:ln w="9525">
            <a:noFill/>
            <a:miter lim="800000"/>
            <a:headEnd/>
            <a:tailEnd/>
          </a:ln>
        </p:spPr>
        <p:txBody>
          <a:bodyPr wrap="none" anchor="ctr"/>
          <a:lstStyle/>
          <a:p>
            <a:pPr eaLnBrk="0" hangingPunct="0"/>
            <a:endParaRPr lang="en-US">
              <a:cs typeface="ＭＳ Ｐゴシック"/>
            </a:endParaRPr>
          </a:p>
        </p:txBody>
      </p:sp>
      <p:sp>
        <p:nvSpPr>
          <p:cNvPr id="8" name="Rectangle 5"/>
          <p:cNvSpPr>
            <a:spLocks noChangeArrowheads="1"/>
          </p:cNvSpPr>
          <p:nvPr/>
        </p:nvSpPr>
        <p:spPr bwMode="auto">
          <a:xfrm>
            <a:off x="0" y="0"/>
            <a:ext cx="1127125" cy="6858000"/>
          </a:xfrm>
          <a:prstGeom prst="rect">
            <a:avLst/>
          </a:prstGeom>
          <a:solidFill>
            <a:schemeClr val="bg1"/>
          </a:solidFill>
          <a:ln w="9525">
            <a:noFill/>
            <a:miter lim="800000"/>
            <a:headEnd/>
            <a:tailEnd/>
          </a:ln>
        </p:spPr>
        <p:txBody>
          <a:bodyPr wrap="none" anchor="ctr"/>
          <a:lstStyle/>
          <a:p>
            <a:pPr eaLnBrk="0" hangingPunct="0"/>
            <a:endParaRPr lang="en-US">
              <a:cs typeface="ＭＳ Ｐゴシック"/>
            </a:endParaRPr>
          </a:p>
        </p:txBody>
      </p:sp>
      <p:pic>
        <p:nvPicPr>
          <p:cNvPr id="17410" name="Picture 2" descr="http://tbn3.google.com/images?q=tbn:rfwjHEFkm6VVIM:http://image.volunteersolutions.org/images/cache/000/010/235/939/10235939836.jpg"/>
          <p:cNvPicPr>
            <a:picLocks noChangeAspect="1" noChangeArrowheads="1"/>
          </p:cNvPicPr>
          <p:nvPr/>
        </p:nvPicPr>
        <p:blipFill>
          <a:blip r:embed="rId3" r:link="rId4" cstate="print"/>
          <a:srcRect/>
          <a:stretch>
            <a:fillRect/>
          </a:stretch>
        </p:blipFill>
        <p:spPr bwMode="auto">
          <a:xfrm>
            <a:off x="609600" y="304800"/>
            <a:ext cx="914400" cy="914400"/>
          </a:xfrm>
          <a:prstGeom prst="rect">
            <a:avLst/>
          </a:prstGeom>
          <a:noFill/>
          <a:ln w="9525">
            <a:noFill/>
            <a:miter lim="800000"/>
            <a:headEnd/>
            <a:tailEnd/>
          </a:ln>
        </p:spPr>
      </p:pic>
      <p:sp>
        <p:nvSpPr>
          <p:cNvPr id="17411" name="Text Box 3"/>
          <p:cNvSpPr txBox="1">
            <a:spLocks noChangeArrowheads="1"/>
          </p:cNvSpPr>
          <p:nvPr/>
        </p:nvSpPr>
        <p:spPr bwMode="auto">
          <a:xfrm>
            <a:off x="1676400" y="457200"/>
            <a:ext cx="7162800" cy="430213"/>
          </a:xfrm>
          <a:prstGeom prst="rect">
            <a:avLst/>
          </a:prstGeom>
          <a:solidFill>
            <a:srgbClr val="333399"/>
          </a:solidFill>
          <a:ln w="63500">
            <a:solidFill>
              <a:schemeClr val="accent2"/>
            </a:solidFill>
            <a:miter lim="800000"/>
            <a:headEnd/>
            <a:tailEnd/>
          </a:ln>
        </p:spPr>
        <p:txBody>
          <a:bodyPr>
            <a:spAutoFit/>
          </a:bodyPr>
          <a:lstStyle/>
          <a:p>
            <a:pPr>
              <a:spcBef>
                <a:spcPct val="50000"/>
              </a:spcBef>
            </a:pPr>
            <a:r>
              <a:rPr lang="en-US" b="1">
                <a:solidFill>
                  <a:srgbClr val="FFFFFF"/>
                </a:solidFill>
              </a:rPr>
              <a:t>Research at the National Archives at Chicago</a:t>
            </a:r>
          </a:p>
        </p:txBody>
      </p:sp>
      <p:sp>
        <p:nvSpPr>
          <p:cNvPr id="17412" name="Text Box 4"/>
          <p:cNvSpPr txBox="1">
            <a:spLocks noChangeArrowheads="1"/>
          </p:cNvSpPr>
          <p:nvPr/>
        </p:nvSpPr>
        <p:spPr bwMode="auto">
          <a:xfrm>
            <a:off x="381000" y="6400800"/>
            <a:ext cx="8458200" cy="304800"/>
          </a:xfrm>
          <a:prstGeom prst="rect">
            <a:avLst/>
          </a:prstGeom>
          <a:noFill/>
          <a:ln w="9525">
            <a:noFill/>
            <a:miter lim="800000"/>
            <a:headEnd/>
            <a:tailEnd/>
          </a:ln>
        </p:spPr>
        <p:txBody>
          <a:bodyPr>
            <a:spAutoFit/>
          </a:bodyPr>
          <a:lstStyle/>
          <a:p>
            <a:pPr algn="ctr">
              <a:spcBef>
                <a:spcPct val="50000"/>
              </a:spcBef>
            </a:pPr>
            <a:r>
              <a:rPr lang="en-US" sz="1400"/>
              <a:t>National Archives at Chicago – http://www.archives.gov/great-lakes/</a:t>
            </a:r>
          </a:p>
        </p:txBody>
      </p:sp>
      <p:sp>
        <p:nvSpPr>
          <p:cNvPr id="17413" name="Text Box 5"/>
          <p:cNvSpPr txBox="1">
            <a:spLocks noChangeArrowheads="1"/>
          </p:cNvSpPr>
          <p:nvPr/>
        </p:nvSpPr>
        <p:spPr bwMode="auto">
          <a:xfrm>
            <a:off x="647700" y="1447800"/>
            <a:ext cx="7848600" cy="641350"/>
          </a:xfrm>
          <a:prstGeom prst="rect">
            <a:avLst/>
          </a:prstGeom>
          <a:noFill/>
          <a:ln w="9525">
            <a:noFill/>
            <a:miter lim="800000"/>
            <a:headEnd/>
            <a:tailEnd/>
          </a:ln>
        </p:spPr>
        <p:txBody>
          <a:bodyPr>
            <a:spAutoFit/>
          </a:bodyPr>
          <a:lstStyle/>
          <a:p>
            <a:pPr marL="342900" indent="-342900" algn="ctr">
              <a:spcBef>
                <a:spcPct val="50000"/>
              </a:spcBef>
            </a:pPr>
            <a:r>
              <a:rPr lang="en-US" sz="3600">
                <a:latin typeface="Impact" pitchFamily="34" charset="0"/>
              </a:rPr>
              <a:t>Where do you start?</a:t>
            </a:r>
          </a:p>
        </p:txBody>
      </p:sp>
      <p:sp>
        <p:nvSpPr>
          <p:cNvPr id="26630" name="Text Box 6"/>
          <p:cNvSpPr txBox="1">
            <a:spLocks noChangeArrowheads="1"/>
          </p:cNvSpPr>
          <p:nvPr/>
        </p:nvSpPr>
        <p:spPr bwMode="auto">
          <a:xfrm>
            <a:off x="468086" y="2971800"/>
            <a:ext cx="8218714" cy="2862322"/>
          </a:xfrm>
          <a:prstGeom prst="rect">
            <a:avLst/>
          </a:prstGeom>
          <a:noFill/>
          <a:ln w="9525">
            <a:noFill/>
            <a:miter lim="800000"/>
            <a:headEnd/>
            <a:tailEnd/>
          </a:ln>
        </p:spPr>
        <p:txBody>
          <a:bodyPr wrap="square">
            <a:spAutoFit/>
          </a:bodyPr>
          <a:lstStyle/>
          <a:p>
            <a:pPr marL="342900" lvl="1" indent="-342900">
              <a:defRPr/>
            </a:pPr>
            <a:r>
              <a:rPr lang="en-US" sz="1800" dirty="0"/>
              <a:t>□ </a:t>
            </a:r>
            <a:r>
              <a:rPr lang="en-US" sz="1800" i="1" dirty="0"/>
              <a:t>Docs Teach</a:t>
            </a:r>
            <a:r>
              <a:rPr lang="en-US" sz="1800" dirty="0"/>
              <a:t> web site at </a:t>
            </a:r>
            <a:r>
              <a:rPr lang="en-US" sz="1800" dirty="0">
                <a:hlinkClick r:id="rId5"/>
              </a:rPr>
              <a:t>http://docsteach.org/</a:t>
            </a:r>
            <a:endParaRPr lang="en-US" sz="1800" dirty="0"/>
          </a:p>
          <a:p>
            <a:pPr marL="342900" lvl="1" indent="-342900">
              <a:defRPr/>
            </a:pPr>
            <a:endParaRPr lang="en-US" sz="1800" dirty="0"/>
          </a:p>
          <a:p>
            <a:pPr marL="800100" lvl="2" indent="-342900">
              <a:buFont typeface="Arial" pitchFamily="34" charset="0"/>
              <a:buChar char="•"/>
              <a:defRPr/>
            </a:pPr>
            <a:r>
              <a:rPr lang="en-US" sz="1800" dirty="0"/>
              <a:t>Latest web site from the National Archives</a:t>
            </a:r>
          </a:p>
          <a:p>
            <a:pPr marL="800100" lvl="2" indent="-342900">
              <a:buFont typeface="Arial" pitchFamily="34" charset="0"/>
              <a:buChar char="•"/>
              <a:defRPr/>
            </a:pPr>
            <a:r>
              <a:rPr lang="en-US" sz="1800" dirty="0"/>
              <a:t>National Archives’ primary sources from across the country</a:t>
            </a:r>
          </a:p>
          <a:p>
            <a:pPr marL="800100" lvl="2" indent="-342900">
              <a:buFont typeface="Arial" pitchFamily="34" charset="0"/>
              <a:buChar char="•"/>
              <a:defRPr/>
            </a:pPr>
            <a:r>
              <a:rPr lang="en-US" sz="1800" dirty="0"/>
              <a:t> Online tool to access primary sources and create online learning activities for your students.</a:t>
            </a:r>
          </a:p>
          <a:p>
            <a:pPr marL="800100" lvl="1" indent="-342900">
              <a:defRPr/>
            </a:pPr>
            <a:endParaRPr lang="en-US" i="1" dirty="0"/>
          </a:p>
          <a:p>
            <a:pPr marL="342900" indent="-342900">
              <a:defRPr/>
            </a:pPr>
            <a:endParaRPr lang="en-US" dirty="0"/>
          </a:p>
          <a:p>
            <a:pPr marL="800100" lvl="1" indent="-342900">
              <a:defRPr/>
            </a:pPr>
            <a:endParaRPr lang="en-US" dirty="0"/>
          </a:p>
        </p:txBody>
      </p:sp>
      <p:sp>
        <p:nvSpPr>
          <p:cNvPr id="17415" name="TextBox 6"/>
          <p:cNvSpPr txBox="1">
            <a:spLocks noChangeArrowheads="1"/>
          </p:cNvSpPr>
          <p:nvPr/>
        </p:nvSpPr>
        <p:spPr bwMode="auto">
          <a:xfrm>
            <a:off x="457200" y="2057400"/>
            <a:ext cx="8382000" cy="461963"/>
          </a:xfrm>
          <a:prstGeom prst="rect">
            <a:avLst/>
          </a:prstGeom>
          <a:noFill/>
          <a:ln w="9525">
            <a:noFill/>
            <a:miter lim="800000"/>
            <a:headEnd/>
            <a:tailEnd/>
          </a:ln>
        </p:spPr>
        <p:txBody>
          <a:bodyPr>
            <a:spAutoFit/>
          </a:bodyPr>
          <a:lstStyle/>
          <a:p>
            <a:pPr marL="342900" indent="-342900" algn="ctr">
              <a:spcBef>
                <a:spcPct val="50000"/>
              </a:spcBef>
            </a:pPr>
            <a:r>
              <a:rPr lang="en-US" sz="2400">
                <a:latin typeface="Impact" pitchFamily="34" charset="0"/>
              </a:rPr>
              <a:t>Scenario 2:  On-line &amp; Accessible</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0" y="0"/>
            <a:ext cx="1127125" cy="6858000"/>
          </a:xfrm>
          <a:prstGeom prst="rect">
            <a:avLst/>
          </a:prstGeom>
          <a:solidFill>
            <a:schemeClr val="bg1"/>
          </a:solidFill>
          <a:ln w="9525">
            <a:noFill/>
            <a:miter lim="800000"/>
            <a:headEnd/>
            <a:tailEnd/>
          </a:ln>
        </p:spPr>
        <p:txBody>
          <a:bodyPr wrap="none" anchor="ctr"/>
          <a:lstStyle/>
          <a:p>
            <a:pPr eaLnBrk="0" hangingPunct="0"/>
            <a:endParaRPr lang="en-US">
              <a:cs typeface="ＭＳ Ｐゴシック"/>
            </a:endParaRPr>
          </a:p>
        </p:txBody>
      </p:sp>
      <p:pic>
        <p:nvPicPr>
          <p:cNvPr id="18434" name="Picture 2" descr="http://tbn3.google.com/images?q=tbn:rfwjHEFkm6VVIM:http://image.volunteersolutions.org/images/cache/000/010/235/939/10235939836.jpg"/>
          <p:cNvPicPr>
            <a:picLocks noChangeAspect="1" noChangeArrowheads="1"/>
          </p:cNvPicPr>
          <p:nvPr/>
        </p:nvPicPr>
        <p:blipFill>
          <a:blip r:embed="rId3" r:link="rId4" cstate="print"/>
          <a:srcRect/>
          <a:stretch>
            <a:fillRect/>
          </a:stretch>
        </p:blipFill>
        <p:spPr bwMode="auto">
          <a:xfrm>
            <a:off x="609600" y="304800"/>
            <a:ext cx="914400" cy="914400"/>
          </a:xfrm>
          <a:prstGeom prst="rect">
            <a:avLst/>
          </a:prstGeom>
          <a:noFill/>
          <a:ln w="9525">
            <a:noFill/>
            <a:miter lim="800000"/>
            <a:headEnd/>
            <a:tailEnd/>
          </a:ln>
        </p:spPr>
      </p:pic>
      <p:sp>
        <p:nvSpPr>
          <p:cNvPr id="18435" name="Text Box 3"/>
          <p:cNvSpPr txBox="1">
            <a:spLocks noChangeArrowheads="1"/>
          </p:cNvSpPr>
          <p:nvPr/>
        </p:nvSpPr>
        <p:spPr bwMode="auto">
          <a:xfrm>
            <a:off x="1676400" y="457200"/>
            <a:ext cx="7162800" cy="369888"/>
          </a:xfrm>
          <a:prstGeom prst="rect">
            <a:avLst/>
          </a:prstGeom>
          <a:solidFill>
            <a:srgbClr val="333399"/>
          </a:solidFill>
          <a:ln w="63500">
            <a:solidFill>
              <a:schemeClr val="accent2"/>
            </a:solidFill>
            <a:miter lim="800000"/>
            <a:headEnd/>
            <a:tailEnd/>
          </a:ln>
        </p:spPr>
        <p:txBody>
          <a:bodyPr>
            <a:spAutoFit/>
          </a:bodyPr>
          <a:lstStyle/>
          <a:p>
            <a:pPr>
              <a:spcBef>
                <a:spcPct val="50000"/>
              </a:spcBef>
            </a:pPr>
            <a:r>
              <a:rPr lang="en-US" sz="1800" b="1" dirty="0">
                <a:solidFill>
                  <a:srgbClr val="FFFFFF"/>
                </a:solidFill>
              </a:rPr>
              <a:t>National Archives  - </a:t>
            </a:r>
            <a:r>
              <a:rPr lang="en-US" sz="1800" b="1" i="1" dirty="0" err="1">
                <a:solidFill>
                  <a:srgbClr val="FFFFFF"/>
                </a:solidFill>
              </a:rPr>
              <a:t>DocsTeach</a:t>
            </a:r>
            <a:r>
              <a:rPr lang="en-US" sz="1800" b="1" dirty="0">
                <a:solidFill>
                  <a:srgbClr val="FFFFFF"/>
                </a:solidFill>
              </a:rPr>
              <a:t> – http://docsteach.org</a:t>
            </a:r>
          </a:p>
        </p:txBody>
      </p:sp>
      <p:sp>
        <p:nvSpPr>
          <p:cNvPr id="18436" name="Text Box 4"/>
          <p:cNvSpPr txBox="1">
            <a:spLocks noChangeArrowheads="1"/>
          </p:cNvSpPr>
          <p:nvPr/>
        </p:nvSpPr>
        <p:spPr bwMode="auto">
          <a:xfrm>
            <a:off x="381000" y="6400800"/>
            <a:ext cx="8458200" cy="304800"/>
          </a:xfrm>
          <a:prstGeom prst="rect">
            <a:avLst/>
          </a:prstGeom>
          <a:noFill/>
          <a:ln w="9525">
            <a:noFill/>
            <a:miter lim="800000"/>
            <a:headEnd/>
            <a:tailEnd/>
          </a:ln>
        </p:spPr>
        <p:txBody>
          <a:bodyPr>
            <a:spAutoFit/>
          </a:bodyPr>
          <a:lstStyle/>
          <a:p>
            <a:pPr algn="ctr">
              <a:spcBef>
                <a:spcPct val="50000"/>
              </a:spcBef>
            </a:pPr>
            <a:r>
              <a:rPr lang="en-US" sz="1400"/>
              <a:t>National Archives’ Docs Teach– http://docsteach.org</a:t>
            </a:r>
          </a:p>
        </p:txBody>
      </p:sp>
      <p:sp>
        <p:nvSpPr>
          <p:cNvPr id="18437" name="TextBox 7"/>
          <p:cNvSpPr txBox="1">
            <a:spLocks noChangeArrowheads="1"/>
          </p:cNvSpPr>
          <p:nvPr/>
        </p:nvSpPr>
        <p:spPr bwMode="auto">
          <a:xfrm>
            <a:off x="1447800" y="2438400"/>
            <a:ext cx="6477000" cy="369888"/>
          </a:xfrm>
          <a:prstGeom prst="rect">
            <a:avLst/>
          </a:prstGeom>
          <a:noFill/>
          <a:ln w="9525">
            <a:noFill/>
            <a:miter lim="800000"/>
            <a:headEnd/>
            <a:tailEnd/>
          </a:ln>
        </p:spPr>
        <p:txBody>
          <a:bodyPr>
            <a:spAutoFit/>
          </a:bodyPr>
          <a:lstStyle/>
          <a:p>
            <a:endParaRPr lang="en-US"/>
          </a:p>
        </p:txBody>
      </p:sp>
      <p:pic>
        <p:nvPicPr>
          <p:cNvPr id="18438" name="Picture 7"/>
          <p:cNvPicPr>
            <a:picLocks noChangeAspect="1" noChangeArrowheads="1"/>
          </p:cNvPicPr>
          <p:nvPr/>
        </p:nvPicPr>
        <p:blipFill>
          <a:blip r:embed="rId5" cstate="print"/>
          <a:srcRect l="10500" t="15453" r="11250" b="6761"/>
          <a:stretch>
            <a:fillRect/>
          </a:stretch>
        </p:blipFill>
        <p:spPr bwMode="auto">
          <a:xfrm>
            <a:off x="1447800" y="1041400"/>
            <a:ext cx="7535863" cy="5816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p:cNvSpPr>
            <a:spLocks noChangeArrowheads="1"/>
          </p:cNvSpPr>
          <p:nvPr/>
        </p:nvSpPr>
        <p:spPr bwMode="auto">
          <a:xfrm>
            <a:off x="0" y="0"/>
            <a:ext cx="1127125" cy="6858000"/>
          </a:xfrm>
          <a:prstGeom prst="rect">
            <a:avLst/>
          </a:prstGeom>
          <a:solidFill>
            <a:schemeClr val="bg1"/>
          </a:solidFill>
          <a:ln w="9525">
            <a:noFill/>
            <a:miter lim="800000"/>
            <a:headEnd/>
            <a:tailEnd/>
          </a:ln>
        </p:spPr>
        <p:txBody>
          <a:bodyPr wrap="none" anchor="ctr"/>
          <a:lstStyle/>
          <a:p>
            <a:pPr eaLnBrk="0" hangingPunct="0"/>
            <a:endParaRPr lang="en-US">
              <a:cs typeface="ＭＳ Ｐゴシック"/>
            </a:endParaRPr>
          </a:p>
        </p:txBody>
      </p:sp>
      <p:pic>
        <p:nvPicPr>
          <p:cNvPr id="19458" name="Picture 2" descr="http://tbn3.google.com/images?q=tbn:rfwjHEFkm6VVIM:http://image.volunteersolutions.org/images/cache/000/010/235/939/10235939836.jpg"/>
          <p:cNvPicPr>
            <a:picLocks noChangeAspect="1" noChangeArrowheads="1"/>
          </p:cNvPicPr>
          <p:nvPr/>
        </p:nvPicPr>
        <p:blipFill>
          <a:blip r:embed="rId3" r:link="rId4" cstate="print"/>
          <a:srcRect/>
          <a:stretch>
            <a:fillRect/>
          </a:stretch>
        </p:blipFill>
        <p:spPr bwMode="auto">
          <a:xfrm>
            <a:off x="609600" y="304800"/>
            <a:ext cx="914400" cy="914400"/>
          </a:xfrm>
          <a:prstGeom prst="rect">
            <a:avLst/>
          </a:prstGeom>
          <a:noFill/>
          <a:ln w="9525">
            <a:noFill/>
            <a:miter lim="800000"/>
            <a:headEnd/>
            <a:tailEnd/>
          </a:ln>
        </p:spPr>
      </p:pic>
      <p:sp>
        <p:nvSpPr>
          <p:cNvPr id="19459" name="Text Box 3"/>
          <p:cNvSpPr txBox="1">
            <a:spLocks noChangeArrowheads="1"/>
          </p:cNvSpPr>
          <p:nvPr/>
        </p:nvSpPr>
        <p:spPr bwMode="auto">
          <a:xfrm>
            <a:off x="1676400" y="457200"/>
            <a:ext cx="7162800" cy="369888"/>
          </a:xfrm>
          <a:prstGeom prst="rect">
            <a:avLst/>
          </a:prstGeom>
          <a:solidFill>
            <a:srgbClr val="333399"/>
          </a:solidFill>
          <a:ln w="63500">
            <a:solidFill>
              <a:schemeClr val="accent2"/>
            </a:solidFill>
            <a:miter lim="800000"/>
            <a:headEnd/>
            <a:tailEnd/>
          </a:ln>
        </p:spPr>
        <p:txBody>
          <a:bodyPr>
            <a:spAutoFit/>
          </a:bodyPr>
          <a:lstStyle/>
          <a:p>
            <a:pPr>
              <a:spcBef>
                <a:spcPct val="50000"/>
              </a:spcBef>
            </a:pPr>
            <a:r>
              <a:rPr lang="en-US" sz="1800" b="1" dirty="0">
                <a:solidFill>
                  <a:srgbClr val="FFFFFF"/>
                </a:solidFill>
              </a:rPr>
              <a:t>National Archives  - </a:t>
            </a:r>
            <a:r>
              <a:rPr lang="en-US" sz="1800" b="1" i="1" dirty="0" err="1">
                <a:solidFill>
                  <a:srgbClr val="FFFFFF"/>
                </a:solidFill>
              </a:rPr>
              <a:t>DocsTeach</a:t>
            </a:r>
            <a:r>
              <a:rPr lang="en-US" sz="1800" b="1" dirty="0">
                <a:solidFill>
                  <a:srgbClr val="FFFFFF"/>
                </a:solidFill>
              </a:rPr>
              <a:t> – http://docsteach.org</a:t>
            </a:r>
          </a:p>
        </p:txBody>
      </p:sp>
      <p:sp>
        <p:nvSpPr>
          <p:cNvPr id="19460" name="Text Box 4"/>
          <p:cNvSpPr txBox="1">
            <a:spLocks noChangeArrowheads="1"/>
          </p:cNvSpPr>
          <p:nvPr/>
        </p:nvSpPr>
        <p:spPr bwMode="auto">
          <a:xfrm>
            <a:off x="381000" y="6324600"/>
            <a:ext cx="8458200" cy="304800"/>
          </a:xfrm>
          <a:prstGeom prst="rect">
            <a:avLst/>
          </a:prstGeom>
          <a:noFill/>
          <a:ln w="9525">
            <a:noFill/>
            <a:miter lim="800000"/>
            <a:headEnd/>
            <a:tailEnd/>
          </a:ln>
        </p:spPr>
        <p:txBody>
          <a:bodyPr>
            <a:spAutoFit/>
          </a:bodyPr>
          <a:lstStyle/>
          <a:p>
            <a:pPr algn="ctr">
              <a:spcBef>
                <a:spcPct val="50000"/>
              </a:spcBef>
            </a:pPr>
            <a:r>
              <a:rPr lang="en-US" sz="1400">
                <a:hlinkClick r:id="rId5"/>
              </a:rPr>
              <a:t>http://docsteach.org/activities/63</a:t>
            </a:r>
            <a:r>
              <a:rPr lang="en-US" sz="1400"/>
              <a:t> </a:t>
            </a:r>
          </a:p>
        </p:txBody>
      </p:sp>
      <p:sp>
        <p:nvSpPr>
          <p:cNvPr id="19461" name="TextBox 6"/>
          <p:cNvSpPr txBox="1">
            <a:spLocks noChangeArrowheads="1"/>
          </p:cNvSpPr>
          <p:nvPr/>
        </p:nvSpPr>
        <p:spPr bwMode="auto">
          <a:xfrm>
            <a:off x="990600" y="1828800"/>
            <a:ext cx="7162800" cy="369888"/>
          </a:xfrm>
          <a:prstGeom prst="rect">
            <a:avLst/>
          </a:prstGeom>
          <a:noFill/>
          <a:ln w="9525">
            <a:noFill/>
            <a:miter lim="800000"/>
            <a:headEnd/>
            <a:tailEnd/>
          </a:ln>
        </p:spPr>
        <p:txBody>
          <a:bodyPr>
            <a:spAutoFit/>
          </a:bodyPr>
          <a:lstStyle/>
          <a:p>
            <a:endParaRPr lang="en-US"/>
          </a:p>
        </p:txBody>
      </p:sp>
      <p:pic>
        <p:nvPicPr>
          <p:cNvPr id="19462" name="Picture 2"/>
          <p:cNvPicPr>
            <a:picLocks noChangeAspect="1" noChangeArrowheads="1"/>
          </p:cNvPicPr>
          <p:nvPr/>
        </p:nvPicPr>
        <p:blipFill>
          <a:blip r:embed="rId6" cstate="print"/>
          <a:srcRect l="8060" t="17999" r="9673" b="11000"/>
          <a:stretch>
            <a:fillRect/>
          </a:stretch>
        </p:blipFill>
        <p:spPr bwMode="auto">
          <a:xfrm>
            <a:off x="2133600" y="1371600"/>
            <a:ext cx="6905625" cy="4803775"/>
          </a:xfrm>
          <a:prstGeom prst="rect">
            <a:avLst/>
          </a:prstGeom>
          <a:noFill/>
          <a:ln w="9525">
            <a:noFill/>
            <a:miter lim="800000"/>
            <a:headEnd/>
            <a:tailEnd/>
          </a:ln>
        </p:spPr>
      </p:pic>
      <p:sp>
        <p:nvSpPr>
          <p:cNvPr id="19463" name="TextBox 6"/>
          <p:cNvSpPr txBox="1">
            <a:spLocks noChangeArrowheads="1"/>
          </p:cNvSpPr>
          <p:nvPr/>
        </p:nvSpPr>
        <p:spPr bwMode="auto">
          <a:xfrm>
            <a:off x="228600" y="1295400"/>
            <a:ext cx="1905000" cy="1015663"/>
          </a:xfrm>
          <a:prstGeom prst="rect">
            <a:avLst/>
          </a:prstGeom>
          <a:noFill/>
          <a:ln w="9525">
            <a:noFill/>
            <a:miter lim="800000"/>
            <a:headEnd/>
            <a:tailEnd/>
          </a:ln>
        </p:spPr>
        <p:txBody>
          <a:bodyPr>
            <a:spAutoFit/>
          </a:bodyPr>
          <a:lstStyle/>
          <a:p>
            <a:pPr marL="342900" indent="-342900"/>
            <a:r>
              <a:rPr lang="en-US" sz="1800" b="1" dirty="0"/>
              <a:t>“Ready-to-roll” Activities:</a:t>
            </a:r>
          </a:p>
          <a:p>
            <a:pPr marL="342900" indent="-342900" algn="ctr"/>
            <a:endParaRPr lang="en-US" b="1" dirty="0"/>
          </a:p>
        </p:txBody>
      </p:sp>
      <p:sp>
        <p:nvSpPr>
          <p:cNvPr id="19464" name="TextBox 8"/>
          <p:cNvSpPr txBox="1">
            <a:spLocks noChangeArrowheads="1"/>
          </p:cNvSpPr>
          <p:nvPr/>
        </p:nvSpPr>
        <p:spPr bwMode="auto">
          <a:xfrm>
            <a:off x="304800" y="1905000"/>
            <a:ext cx="1600200" cy="954088"/>
          </a:xfrm>
          <a:prstGeom prst="rect">
            <a:avLst/>
          </a:prstGeom>
          <a:noFill/>
          <a:ln w="9525">
            <a:noFill/>
            <a:miter lim="800000"/>
            <a:headEnd/>
            <a:tailEnd/>
          </a:ln>
        </p:spPr>
        <p:txBody>
          <a:bodyPr>
            <a:spAutoFit/>
          </a:bodyPr>
          <a:lstStyle/>
          <a:p>
            <a:r>
              <a:rPr lang="en-US" sz="1400" dirty="0"/>
              <a:t>Example:</a:t>
            </a:r>
          </a:p>
          <a:p>
            <a:r>
              <a:rPr lang="en-US" sz="1400" dirty="0"/>
              <a:t>Focusing on the Details: Black out/White Out</a:t>
            </a:r>
          </a:p>
        </p:txBody>
      </p:sp>
      <p:sp>
        <p:nvSpPr>
          <p:cNvPr id="10" name="Rectangle 9"/>
          <p:cNvSpPr>
            <a:spLocks noChangeArrowheads="1"/>
          </p:cNvSpPr>
          <p:nvPr/>
        </p:nvSpPr>
        <p:spPr bwMode="auto">
          <a:xfrm>
            <a:off x="6955972" y="6117771"/>
            <a:ext cx="1981199" cy="740229"/>
          </a:xfrm>
          <a:prstGeom prst="rect">
            <a:avLst/>
          </a:prstGeom>
          <a:solidFill>
            <a:schemeClr val="bg1"/>
          </a:solidFill>
          <a:ln w="9525">
            <a:noFill/>
            <a:miter lim="800000"/>
            <a:headEnd/>
            <a:tailEnd/>
          </a:ln>
        </p:spPr>
        <p:txBody>
          <a:bodyPr wrap="none" anchor="ctr"/>
          <a:lstStyle/>
          <a:p>
            <a:pPr eaLnBrk="0" hangingPunct="0"/>
            <a:endParaRPr lang="en-US">
              <a:cs typeface="ＭＳ Ｐゴシック"/>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ChangeArrowheads="1"/>
          </p:cNvSpPr>
          <p:nvPr>
            <p:ph type="title"/>
          </p:nvPr>
        </p:nvSpPr>
        <p:spPr>
          <a:xfrm>
            <a:off x="1001485" y="141514"/>
            <a:ext cx="7935685" cy="1349829"/>
          </a:xfrm>
        </p:spPr>
        <p:txBody>
          <a:bodyPr/>
          <a:lstStyle/>
          <a:p>
            <a:r>
              <a:rPr lang="en-US" sz="3200" dirty="0" smtClean="0"/>
              <a:t>Primary Sources in History:</a:t>
            </a:r>
            <a:br>
              <a:rPr lang="en-US" sz="3200" dirty="0" smtClean="0"/>
            </a:br>
            <a:r>
              <a:rPr lang="en-US" sz="3200" dirty="0" smtClean="0"/>
              <a:t>Breaking Through the Myths</a:t>
            </a:r>
            <a:endParaRPr lang="en-US" sz="3100" i="1" dirty="0" smtClean="0">
              <a:solidFill>
                <a:srgbClr val="CC0000"/>
              </a:solidFill>
            </a:endParaRPr>
          </a:p>
        </p:txBody>
      </p:sp>
      <p:sp>
        <p:nvSpPr>
          <p:cNvPr id="68610" name="Rectangle 3"/>
          <p:cNvSpPr>
            <a:spLocks noGrp="1" noChangeArrowheads="1"/>
          </p:cNvSpPr>
          <p:nvPr>
            <p:ph type="body" sz="half" idx="1"/>
          </p:nvPr>
        </p:nvSpPr>
        <p:spPr>
          <a:xfrm>
            <a:off x="360363" y="1470025"/>
            <a:ext cx="6527800" cy="5129213"/>
          </a:xfrm>
        </p:spPr>
        <p:txBody>
          <a:bodyPr/>
          <a:lstStyle/>
          <a:p>
            <a:endParaRPr lang="en-US" sz="2000" dirty="0" smtClean="0"/>
          </a:p>
          <a:p>
            <a:pPr lvl="1">
              <a:buFontTx/>
              <a:buNone/>
            </a:pPr>
            <a:endParaRPr lang="en-US" sz="2000" dirty="0" smtClean="0"/>
          </a:p>
        </p:txBody>
      </p:sp>
      <p:sp>
        <p:nvSpPr>
          <p:cNvPr id="5" name="TextBox 4"/>
          <p:cNvSpPr txBox="1"/>
          <p:nvPr/>
        </p:nvSpPr>
        <p:spPr>
          <a:xfrm>
            <a:off x="1436914" y="1796143"/>
            <a:ext cx="6988629" cy="3785652"/>
          </a:xfrm>
          <a:prstGeom prst="rect">
            <a:avLst/>
          </a:prstGeom>
          <a:noFill/>
        </p:spPr>
        <p:txBody>
          <a:bodyPr wrap="square" rtlCol="0">
            <a:spAutoFit/>
          </a:bodyPr>
          <a:lstStyle/>
          <a:p>
            <a:r>
              <a:rPr lang="en-US" dirty="0" smtClean="0"/>
              <a:t>What is your reaction to the seven myths? Have you encountered any of these?</a:t>
            </a:r>
          </a:p>
          <a:p>
            <a:endParaRPr lang="en-US" dirty="0" smtClean="0"/>
          </a:p>
          <a:p>
            <a:r>
              <a:rPr lang="en-US" dirty="0" smtClean="0"/>
              <a:t>Why does Barton recommend the term “original historical sources” and what does that encompass?</a:t>
            </a:r>
          </a:p>
          <a:p>
            <a:endParaRPr lang="en-US" dirty="0" smtClean="0"/>
          </a:p>
          <a:p>
            <a:r>
              <a:rPr lang="en-US" dirty="0" smtClean="0"/>
              <a:t>What does Barton put forward as the best arguments for using original historical sources as an instructional approach?</a:t>
            </a: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ChangeArrowheads="1"/>
          </p:cNvSpPr>
          <p:nvPr/>
        </p:nvSpPr>
        <p:spPr bwMode="auto">
          <a:xfrm>
            <a:off x="6955972" y="6117771"/>
            <a:ext cx="1981199" cy="740229"/>
          </a:xfrm>
          <a:prstGeom prst="rect">
            <a:avLst/>
          </a:prstGeom>
          <a:solidFill>
            <a:schemeClr val="bg1"/>
          </a:solidFill>
          <a:ln w="9525">
            <a:noFill/>
            <a:miter lim="800000"/>
            <a:headEnd/>
            <a:tailEnd/>
          </a:ln>
        </p:spPr>
        <p:txBody>
          <a:bodyPr wrap="none" anchor="ctr"/>
          <a:lstStyle/>
          <a:p>
            <a:pPr eaLnBrk="0" hangingPunct="0"/>
            <a:endParaRPr lang="en-US">
              <a:cs typeface="ＭＳ Ｐゴシック"/>
            </a:endParaRPr>
          </a:p>
        </p:txBody>
      </p:sp>
      <p:sp>
        <p:nvSpPr>
          <p:cNvPr id="8" name="Rectangle 5"/>
          <p:cNvSpPr>
            <a:spLocks noChangeArrowheads="1"/>
          </p:cNvSpPr>
          <p:nvPr/>
        </p:nvSpPr>
        <p:spPr bwMode="auto">
          <a:xfrm>
            <a:off x="0" y="0"/>
            <a:ext cx="1127125" cy="6858000"/>
          </a:xfrm>
          <a:prstGeom prst="rect">
            <a:avLst/>
          </a:prstGeom>
          <a:solidFill>
            <a:schemeClr val="bg1"/>
          </a:solidFill>
          <a:ln w="9525">
            <a:noFill/>
            <a:miter lim="800000"/>
            <a:headEnd/>
            <a:tailEnd/>
          </a:ln>
        </p:spPr>
        <p:txBody>
          <a:bodyPr wrap="none" anchor="ctr"/>
          <a:lstStyle/>
          <a:p>
            <a:pPr eaLnBrk="0" hangingPunct="0"/>
            <a:endParaRPr lang="en-US">
              <a:cs typeface="ＭＳ Ｐゴシック"/>
            </a:endParaRPr>
          </a:p>
        </p:txBody>
      </p:sp>
      <p:pic>
        <p:nvPicPr>
          <p:cNvPr id="20482" name="Picture 2" descr="http://tbn3.google.com/images?q=tbn:rfwjHEFkm6VVIM:http://image.volunteersolutions.org/images/cache/000/010/235/939/10235939836.jpg"/>
          <p:cNvPicPr>
            <a:picLocks noChangeAspect="1" noChangeArrowheads="1"/>
          </p:cNvPicPr>
          <p:nvPr/>
        </p:nvPicPr>
        <p:blipFill>
          <a:blip r:embed="rId3" r:link="rId4" cstate="print"/>
          <a:srcRect/>
          <a:stretch>
            <a:fillRect/>
          </a:stretch>
        </p:blipFill>
        <p:spPr bwMode="auto">
          <a:xfrm>
            <a:off x="609600" y="304800"/>
            <a:ext cx="914400" cy="914400"/>
          </a:xfrm>
          <a:prstGeom prst="rect">
            <a:avLst/>
          </a:prstGeom>
          <a:noFill/>
          <a:ln w="9525">
            <a:noFill/>
            <a:miter lim="800000"/>
            <a:headEnd/>
            <a:tailEnd/>
          </a:ln>
        </p:spPr>
      </p:pic>
      <p:sp>
        <p:nvSpPr>
          <p:cNvPr id="20483" name="Text Box 3"/>
          <p:cNvSpPr txBox="1">
            <a:spLocks noChangeArrowheads="1"/>
          </p:cNvSpPr>
          <p:nvPr/>
        </p:nvSpPr>
        <p:spPr bwMode="auto">
          <a:xfrm>
            <a:off x="1676400" y="457200"/>
            <a:ext cx="7162800" cy="369888"/>
          </a:xfrm>
          <a:prstGeom prst="rect">
            <a:avLst/>
          </a:prstGeom>
          <a:solidFill>
            <a:srgbClr val="333399"/>
          </a:solidFill>
          <a:ln w="63500">
            <a:solidFill>
              <a:schemeClr val="accent2"/>
            </a:solidFill>
            <a:miter lim="800000"/>
            <a:headEnd/>
            <a:tailEnd/>
          </a:ln>
        </p:spPr>
        <p:txBody>
          <a:bodyPr>
            <a:spAutoFit/>
          </a:bodyPr>
          <a:lstStyle/>
          <a:p>
            <a:pPr>
              <a:spcBef>
                <a:spcPct val="50000"/>
              </a:spcBef>
            </a:pPr>
            <a:r>
              <a:rPr lang="en-US" sz="1800" b="1" dirty="0">
                <a:solidFill>
                  <a:srgbClr val="FFFFFF"/>
                </a:solidFill>
              </a:rPr>
              <a:t>National Archives  - </a:t>
            </a:r>
            <a:r>
              <a:rPr lang="en-US" sz="1800" b="1" i="1" dirty="0" err="1">
                <a:solidFill>
                  <a:srgbClr val="FFFFFF"/>
                </a:solidFill>
              </a:rPr>
              <a:t>DocsTeach</a:t>
            </a:r>
            <a:r>
              <a:rPr lang="en-US" sz="1800" b="1" dirty="0">
                <a:solidFill>
                  <a:srgbClr val="FFFFFF"/>
                </a:solidFill>
              </a:rPr>
              <a:t> – http://docsteach.org</a:t>
            </a:r>
          </a:p>
        </p:txBody>
      </p:sp>
      <p:sp>
        <p:nvSpPr>
          <p:cNvPr id="20484" name="Text Box 4"/>
          <p:cNvSpPr txBox="1">
            <a:spLocks noChangeArrowheads="1"/>
          </p:cNvSpPr>
          <p:nvPr/>
        </p:nvSpPr>
        <p:spPr bwMode="auto">
          <a:xfrm>
            <a:off x="381000" y="6553200"/>
            <a:ext cx="8458200" cy="304800"/>
          </a:xfrm>
          <a:prstGeom prst="rect">
            <a:avLst/>
          </a:prstGeom>
          <a:noFill/>
          <a:ln w="9525">
            <a:noFill/>
            <a:miter lim="800000"/>
            <a:headEnd/>
            <a:tailEnd/>
          </a:ln>
        </p:spPr>
        <p:txBody>
          <a:bodyPr>
            <a:spAutoFit/>
          </a:bodyPr>
          <a:lstStyle/>
          <a:p>
            <a:pPr algn="ctr">
              <a:spcBef>
                <a:spcPct val="50000"/>
              </a:spcBef>
            </a:pPr>
            <a:r>
              <a:rPr lang="en-US" sz="1400"/>
              <a:t>National Archives’ Docs Teach– http://docsteach.org</a:t>
            </a:r>
          </a:p>
        </p:txBody>
      </p:sp>
      <p:sp>
        <p:nvSpPr>
          <p:cNvPr id="20485" name="TextBox 6"/>
          <p:cNvSpPr txBox="1">
            <a:spLocks noChangeArrowheads="1"/>
          </p:cNvSpPr>
          <p:nvPr/>
        </p:nvSpPr>
        <p:spPr bwMode="auto">
          <a:xfrm>
            <a:off x="990600" y="1828800"/>
            <a:ext cx="7162800" cy="369888"/>
          </a:xfrm>
          <a:prstGeom prst="rect">
            <a:avLst/>
          </a:prstGeom>
          <a:noFill/>
          <a:ln w="9525">
            <a:noFill/>
            <a:miter lim="800000"/>
            <a:headEnd/>
            <a:tailEnd/>
          </a:ln>
        </p:spPr>
        <p:txBody>
          <a:bodyPr>
            <a:spAutoFit/>
          </a:bodyPr>
          <a:lstStyle/>
          <a:p>
            <a:endParaRPr lang="en-US"/>
          </a:p>
        </p:txBody>
      </p:sp>
      <p:sp>
        <p:nvSpPr>
          <p:cNvPr id="20486" name="TextBox 6"/>
          <p:cNvSpPr txBox="1">
            <a:spLocks noChangeArrowheads="1"/>
          </p:cNvSpPr>
          <p:nvPr/>
        </p:nvSpPr>
        <p:spPr bwMode="auto">
          <a:xfrm>
            <a:off x="381000" y="1295400"/>
            <a:ext cx="8077200" cy="2031325"/>
          </a:xfrm>
          <a:prstGeom prst="rect">
            <a:avLst/>
          </a:prstGeom>
          <a:noFill/>
          <a:ln w="9525">
            <a:noFill/>
            <a:miter lim="800000"/>
            <a:headEnd/>
            <a:tailEnd/>
          </a:ln>
        </p:spPr>
        <p:txBody>
          <a:bodyPr>
            <a:spAutoFit/>
          </a:bodyPr>
          <a:lstStyle/>
          <a:p>
            <a:pPr marL="342900" indent="-342900"/>
            <a:r>
              <a:rPr lang="en-US" sz="1800" b="1" dirty="0"/>
              <a:t>“Ready-to-roll” Activities:</a:t>
            </a:r>
          </a:p>
          <a:p>
            <a:pPr marL="342900" indent="-342900" algn="ctr"/>
            <a:endParaRPr lang="en-US" sz="1800" b="1" dirty="0"/>
          </a:p>
          <a:p>
            <a:pPr marL="342900" indent="-342900"/>
            <a:r>
              <a:rPr lang="en-US" sz="1800" dirty="0"/>
              <a:t>Example:</a:t>
            </a:r>
          </a:p>
          <a:p>
            <a:pPr marL="342900" indent="-342900"/>
            <a:endParaRPr lang="en-US" dirty="0"/>
          </a:p>
          <a:p>
            <a:pPr marL="342900" indent="-342900"/>
            <a:endParaRPr lang="en-US" dirty="0"/>
          </a:p>
          <a:p>
            <a:pPr marL="342900" indent="-342900"/>
            <a:endParaRPr lang="en-US" b="1" dirty="0"/>
          </a:p>
        </p:txBody>
      </p:sp>
      <p:sp>
        <p:nvSpPr>
          <p:cNvPr id="9" name="TextBox 8"/>
          <p:cNvSpPr txBox="1"/>
          <p:nvPr/>
        </p:nvSpPr>
        <p:spPr>
          <a:xfrm>
            <a:off x="1143000" y="2743200"/>
            <a:ext cx="6705600" cy="1384995"/>
          </a:xfrm>
          <a:prstGeom prst="rect">
            <a:avLst/>
          </a:prstGeom>
          <a:solidFill>
            <a:schemeClr val="bg1">
              <a:lumMod val="95000"/>
            </a:schemeClr>
          </a:solidFill>
          <a:ln>
            <a:solidFill>
              <a:schemeClr val="tx1"/>
            </a:solidFill>
          </a:ln>
        </p:spPr>
        <p:txBody>
          <a:bodyPr>
            <a:spAutoFit/>
          </a:bodyPr>
          <a:lstStyle/>
          <a:p>
            <a:pPr marL="342900" indent="-342900" algn="ctr">
              <a:defRPr/>
            </a:pPr>
            <a:endParaRPr lang="en-US" sz="1200" dirty="0"/>
          </a:p>
          <a:p>
            <a:pPr marL="342900" indent="-342900" algn="ctr">
              <a:defRPr/>
            </a:pPr>
            <a:r>
              <a:rPr lang="en-US" sz="1200" dirty="0"/>
              <a:t>Weighing the Evidence</a:t>
            </a:r>
          </a:p>
          <a:p>
            <a:pPr marL="342900" indent="-342900" algn="ctr">
              <a:defRPr/>
            </a:pPr>
            <a:r>
              <a:rPr lang="en-US" sz="1800" b="1" dirty="0"/>
              <a:t>How Effective Were the Efforts of the Freedom’s Bureau?</a:t>
            </a:r>
          </a:p>
          <a:p>
            <a:pPr marL="342900" indent="-342900" algn="ctr">
              <a:defRPr/>
            </a:pPr>
            <a:r>
              <a:rPr lang="en-US" sz="1800" dirty="0">
                <a:hlinkClick r:id="rId5"/>
              </a:rPr>
              <a:t>http://docsteach.org/activities/28</a:t>
            </a:r>
            <a:endParaRPr lang="en-US" sz="1800" dirty="0"/>
          </a:p>
          <a:p>
            <a:pPr marL="342900" indent="-342900" algn="ctr">
              <a:defRPr/>
            </a:pPr>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6955972" y="6117771"/>
            <a:ext cx="1981199" cy="740229"/>
          </a:xfrm>
          <a:prstGeom prst="rect">
            <a:avLst/>
          </a:prstGeom>
          <a:solidFill>
            <a:schemeClr val="bg1"/>
          </a:solidFill>
          <a:ln w="9525">
            <a:noFill/>
            <a:miter lim="800000"/>
            <a:headEnd/>
            <a:tailEnd/>
          </a:ln>
        </p:spPr>
        <p:txBody>
          <a:bodyPr wrap="none" anchor="ctr"/>
          <a:lstStyle/>
          <a:p>
            <a:pPr eaLnBrk="0" hangingPunct="0"/>
            <a:endParaRPr lang="en-US">
              <a:cs typeface="ＭＳ Ｐゴシック"/>
            </a:endParaRPr>
          </a:p>
        </p:txBody>
      </p:sp>
      <p:sp>
        <p:nvSpPr>
          <p:cNvPr id="7" name="Rectangle 5"/>
          <p:cNvSpPr>
            <a:spLocks noChangeArrowheads="1"/>
          </p:cNvSpPr>
          <p:nvPr/>
        </p:nvSpPr>
        <p:spPr bwMode="auto">
          <a:xfrm>
            <a:off x="0" y="0"/>
            <a:ext cx="1127125" cy="6858000"/>
          </a:xfrm>
          <a:prstGeom prst="rect">
            <a:avLst/>
          </a:prstGeom>
          <a:solidFill>
            <a:schemeClr val="bg1"/>
          </a:solidFill>
          <a:ln w="9525">
            <a:noFill/>
            <a:miter lim="800000"/>
            <a:headEnd/>
            <a:tailEnd/>
          </a:ln>
        </p:spPr>
        <p:txBody>
          <a:bodyPr wrap="none" anchor="ctr"/>
          <a:lstStyle/>
          <a:p>
            <a:pPr eaLnBrk="0" hangingPunct="0"/>
            <a:endParaRPr lang="en-US">
              <a:cs typeface="ＭＳ Ｐゴシック"/>
            </a:endParaRPr>
          </a:p>
        </p:txBody>
      </p:sp>
      <p:pic>
        <p:nvPicPr>
          <p:cNvPr id="21506" name="Picture 2" descr="http://tbn3.google.com/images?q=tbn:rfwjHEFkm6VVIM:http://image.volunteersolutions.org/images/cache/000/010/235/939/10235939836.jpg"/>
          <p:cNvPicPr>
            <a:picLocks noChangeAspect="1" noChangeArrowheads="1"/>
          </p:cNvPicPr>
          <p:nvPr/>
        </p:nvPicPr>
        <p:blipFill>
          <a:blip r:embed="rId3" r:link="rId4" cstate="print"/>
          <a:srcRect/>
          <a:stretch>
            <a:fillRect/>
          </a:stretch>
        </p:blipFill>
        <p:spPr bwMode="auto">
          <a:xfrm>
            <a:off x="609600" y="304800"/>
            <a:ext cx="914400" cy="914400"/>
          </a:xfrm>
          <a:prstGeom prst="rect">
            <a:avLst/>
          </a:prstGeom>
          <a:noFill/>
          <a:ln w="9525">
            <a:noFill/>
            <a:miter lim="800000"/>
            <a:headEnd/>
            <a:tailEnd/>
          </a:ln>
        </p:spPr>
      </p:pic>
      <p:sp>
        <p:nvSpPr>
          <p:cNvPr id="21507" name="Text Box 3"/>
          <p:cNvSpPr txBox="1">
            <a:spLocks noChangeArrowheads="1"/>
          </p:cNvSpPr>
          <p:nvPr/>
        </p:nvSpPr>
        <p:spPr bwMode="auto">
          <a:xfrm>
            <a:off x="1676400" y="457200"/>
            <a:ext cx="7162800" cy="369888"/>
          </a:xfrm>
          <a:prstGeom prst="rect">
            <a:avLst/>
          </a:prstGeom>
          <a:solidFill>
            <a:srgbClr val="333399"/>
          </a:solidFill>
          <a:ln w="63500">
            <a:solidFill>
              <a:schemeClr val="accent2"/>
            </a:solidFill>
            <a:miter lim="800000"/>
            <a:headEnd/>
            <a:tailEnd/>
          </a:ln>
        </p:spPr>
        <p:txBody>
          <a:bodyPr>
            <a:spAutoFit/>
          </a:bodyPr>
          <a:lstStyle/>
          <a:p>
            <a:pPr>
              <a:spcBef>
                <a:spcPct val="50000"/>
              </a:spcBef>
            </a:pPr>
            <a:r>
              <a:rPr lang="en-US" sz="1800" b="1" dirty="0">
                <a:solidFill>
                  <a:srgbClr val="FFFFFF"/>
                </a:solidFill>
              </a:rPr>
              <a:t>National Archives  - </a:t>
            </a:r>
            <a:r>
              <a:rPr lang="en-US" sz="1800" b="1" i="1" dirty="0" err="1">
                <a:solidFill>
                  <a:srgbClr val="FFFFFF"/>
                </a:solidFill>
              </a:rPr>
              <a:t>DocsTeach</a:t>
            </a:r>
            <a:r>
              <a:rPr lang="en-US" sz="1800" b="1" dirty="0">
                <a:solidFill>
                  <a:srgbClr val="FFFFFF"/>
                </a:solidFill>
              </a:rPr>
              <a:t> – http://docsteach.org</a:t>
            </a:r>
          </a:p>
        </p:txBody>
      </p:sp>
      <p:sp>
        <p:nvSpPr>
          <p:cNvPr id="21508" name="Text Box 4"/>
          <p:cNvSpPr txBox="1">
            <a:spLocks noChangeArrowheads="1"/>
          </p:cNvSpPr>
          <p:nvPr/>
        </p:nvSpPr>
        <p:spPr bwMode="auto">
          <a:xfrm>
            <a:off x="381000" y="6553200"/>
            <a:ext cx="8458200" cy="304800"/>
          </a:xfrm>
          <a:prstGeom prst="rect">
            <a:avLst/>
          </a:prstGeom>
          <a:noFill/>
          <a:ln w="9525">
            <a:noFill/>
            <a:miter lim="800000"/>
            <a:headEnd/>
            <a:tailEnd/>
          </a:ln>
        </p:spPr>
        <p:txBody>
          <a:bodyPr>
            <a:spAutoFit/>
          </a:bodyPr>
          <a:lstStyle/>
          <a:p>
            <a:pPr algn="ctr">
              <a:spcBef>
                <a:spcPct val="50000"/>
              </a:spcBef>
            </a:pPr>
            <a:r>
              <a:rPr lang="en-US" sz="1400"/>
              <a:t>National Archives’ Docs Teach– http://docsteach.org</a:t>
            </a:r>
          </a:p>
        </p:txBody>
      </p:sp>
      <p:sp>
        <p:nvSpPr>
          <p:cNvPr id="21509" name="TextBox 6"/>
          <p:cNvSpPr txBox="1">
            <a:spLocks noChangeArrowheads="1"/>
          </p:cNvSpPr>
          <p:nvPr/>
        </p:nvSpPr>
        <p:spPr bwMode="auto">
          <a:xfrm>
            <a:off x="990600" y="1828800"/>
            <a:ext cx="7162800" cy="369888"/>
          </a:xfrm>
          <a:prstGeom prst="rect">
            <a:avLst/>
          </a:prstGeom>
          <a:noFill/>
          <a:ln w="9525">
            <a:noFill/>
            <a:miter lim="800000"/>
            <a:headEnd/>
            <a:tailEnd/>
          </a:ln>
        </p:spPr>
        <p:txBody>
          <a:bodyPr>
            <a:spAutoFit/>
          </a:bodyPr>
          <a:lstStyle/>
          <a:p>
            <a:endParaRPr lang="en-US"/>
          </a:p>
        </p:txBody>
      </p:sp>
      <p:pic>
        <p:nvPicPr>
          <p:cNvPr id="21510" name="Picture 2"/>
          <p:cNvPicPr>
            <a:picLocks noChangeAspect="1" noChangeArrowheads="1"/>
          </p:cNvPicPr>
          <p:nvPr/>
        </p:nvPicPr>
        <p:blipFill>
          <a:blip r:embed="rId5" cstate="print"/>
          <a:srcRect/>
          <a:stretch>
            <a:fillRect/>
          </a:stretch>
        </p:blipFill>
        <p:spPr bwMode="auto">
          <a:xfrm>
            <a:off x="1600200" y="1279525"/>
            <a:ext cx="6919913" cy="5578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ChangeArrowheads="1"/>
          </p:cNvSpPr>
          <p:nvPr/>
        </p:nvSpPr>
        <p:spPr bwMode="auto">
          <a:xfrm>
            <a:off x="6955972" y="6117771"/>
            <a:ext cx="1981199" cy="740229"/>
          </a:xfrm>
          <a:prstGeom prst="rect">
            <a:avLst/>
          </a:prstGeom>
          <a:solidFill>
            <a:schemeClr val="bg1"/>
          </a:solidFill>
          <a:ln w="9525">
            <a:noFill/>
            <a:miter lim="800000"/>
            <a:headEnd/>
            <a:tailEnd/>
          </a:ln>
        </p:spPr>
        <p:txBody>
          <a:bodyPr wrap="none" anchor="ctr"/>
          <a:lstStyle/>
          <a:p>
            <a:pPr eaLnBrk="0" hangingPunct="0"/>
            <a:endParaRPr lang="en-US">
              <a:cs typeface="ＭＳ Ｐゴシック"/>
            </a:endParaRPr>
          </a:p>
        </p:txBody>
      </p:sp>
      <p:sp>
        <p:nvSpPr>
          <p:cNvPr id="8" name="Rectangle 5"/>
          <p:cNvSpPr>
            <a:spLocks noChangeArrowheads="1"/>
          </p:cNvSpPr>
          <p:nvPr/>
        </p:nvSpPr>
        <p:spPr bwMode="auto">
          <a:xfrm>
            <a:off x="0" y="0"/>
            <a:ext cx="1127125" cy="6858000"/>
          </a:xfrm>
          <a:prstGeom prst="rect">
            <a:avLst/>
          </a:prstGeom>
          <a:solidFill>
            <a:schemeClr val="bg1"/>
          </a:solidFill>
          <a:ln w="9525">
            <a:noFill/>
            <a:miter lim="800000"/>
            <a:headEnd/>
            <a:tailEnd/>
          </a:ln>
        </p:spPr>
        <p:txBody>
          <a:bodyPr wrap="none" anchor="ctr"/>
          <a:lstStyle/>
          <a:p>
            <a:pPr eaLnBrk="0" hangingPunct="0"/>
            <a:endParaRPr lang="en-US">
              <a:cs typeface="ＭＳ Ｐゴシック"/>
            </a:endParaRPr>
          </a:p>
        </p:txBody>
      </p:sp>
      <p:pic>
        <p:nvPicPr>
          <p:cNvPr id="22530" name="Picture 2" descr="http://tbn3.google.com/images?q=tbn:rfwjHEFkm6VVIM:http://image.volunteersolutions.org/images/cache/000/010/235/939/10235939836.jpg"/>
          <p:cNvPicPr>
            <a:picLocks noChangeAspect="1" noChangeArrowheads="1"/>
          </p:cNvPicPr>
          <p:nvPr/>
        </p:nvPicPr>
        <p:blipFill>
          <a:blip r:embed="rId3" r:link="rId4" cstate="print"/>
          <a:srcRect/>
          <a:stretch>
            <a:fillRect/>
          </a:stretch>
        </p:blipFill>
        <p:spPr bwMode="auto">
          <a:xfrm>
            <a:off x="609600" y="304800"/>
            <a:ext cx="914400" cy="914400"/>
          </a:xfrm>
          <a:prstGeom prst="rect">
            <a:avLst/>
          </a:prstGeom>
          <a:noFill/>
          <a:ln w="9525">
            <a:noFill/>
            <a:miter lim="800000"/>
            <a:headEnd/>
            <a:tailEnd/>
          </a:ln>
        </p:spPr>
      </p:pic>
      <p:sp>
        <p:nvSpPr>
          <p:cNvPr id="22531" name="Text Box 3"/>
          <p:cNvSpPr txBox="1">
            <a:spLocks noChangeArrowheads="1"/>
          </p:cNvSpPr>
          <p:nvPr/>
        </p:nvSpPr>
        <p:spPr bwMode="auto">
          <a:xfrm>
            <a:off x="1676400" y="457200"/>
            <a:ext cx="7162800" cy="369888"/>
          </a:xfrm>
          <a:prstGeom prst="rect">
            <a:avLst/>
          </a:prstGeom>
          <a:solidFill>
            <a:srgbClr val="333399"/>
          </a:solidFill>
          <a:ln w="63500">
            <a:solidFill>
              <a:schemeClr val="accent2"/>
            </a:solidFill>
            <a:miter lim="800000"/>
            <a:headEnd/>
            <a:tailEnd/>
          </a:ln>
        </p:spPr>
        <p:txBody>
          <a:bodyPr>
            <a:spAutoFit/>
          </a:bodyPr>
          <a:lstStyle/>
          <a:p>
            <a:pPr>
              <a:spcBef>
                <a:spcPct val="50000"/>
              </a:spcBef>
            </a:pPr>
            <a:r>
              <a:rPr lang="en-US" sz="1800" b="1" dirty="0">
                <a:solidFill>
                  <a:srgbClr val="FFFFFF"/>
                </a:solidFill>
              </a:rPr>
              <a:t>National Archives  - </a:t>
            </a:r>
            <a:r>
              <a:rPr lang="en-US" sz="1800" b="1" i="1" dirty="0" err="1">
                <a:solidFill>
                  <a:srgbClr val="FFFFFF"/>
                </a:solidFill>
              </a:rPr>
              <a:t>DocsTeach</a:t>
            </a:r>
            <a:r>
              <a:rPr lang="en-US" sz="1800" b="1" dirty="0">
                <a:solidFill>
                  <a:srgbClr val="FFFFFF"/>
                </a:solidFill>
              </a:rPr>
              <a:t> – http://docsteach.org</a:t>
            </a:r>
          </a:p>
        </p:txBody>
      </p:sp>
      <p:sp>
        <p:nvSpPr>
          <p:cNvPr id="22532" name="TextBox 7"/>
          <p:cNvSpPr txBox="1">
            <a:spLocks noChangeArrowheads="1"/>
          </p:cNvSpPr>
          <p:nvPr/>
        </p:nvSpPr>
        <p:spPr bwMode="auto">
          <a:xfrm>
            <a:off x="1447800" y="2438400"/>
            <a:ext cx="6477000" cy="369888"/>
          </a:xfrm>
          <a:prstGeom prst="rect">
            <a:avLst/>
          </a:prstGeom>
          <a:noFill/>
          <a:ln w="9525">
            <a:noFill/>
            <a:miter lim="800000"/>
            <a:headEnd/>
            <a:tailEnd/>
          </a:ln>
        </p:spPr>
        <p:txBody>
          <a:bodyPr>
            <a:spAutoFit/>
          </a:bodyPr>
          <a:lstStyle/>
          <a:p>
            <a:endParaRPr lang="en-US"/>
          </a:p>
        </p:txBody>
      </p:sp>
      <p:sp>
        <p:nvSpPr>
          <p:cNvPr id="22533" name="TextBox 6"/>
          <p:cNvSpPr txBox="1">
            <a:spLocks noChangeArrowheads="1"/>
          </p:cNvSpPr>
          <p:nvPr/>
        </p:nvSpPr>
        <p:spPr bwMode="auto">
          <a:xfrm>
            <a:off x="990600" y="1828800"/>
            <a:ext cx="7162800" cy="369888"/>
          </a:xfrm>
          <a:prstGeom prst="rect">
            <a:avLst/>
          </a:prstGeom>
          <a:noFill/>
          <a:ln w="9525">
            <a:noFill/>
            <a:miter lim="800000"/>
            <a:headEnd/>
            <a:tailEnd/>
          </a:ln>
        </p:spPr>
        <p:txBody>
          <a:bodyPr>
            <a:spAutoFit/>
          </a:bodyPr>
          <a:lstStyle/>
          <a:p>
            <a:endParaRPr lang="en-US"/>
          </a:p>
        </p:txBody>
      </p:sp>
      <p:sp>
        <p:nvSpPr>
          <p:cNvPr id="7" name="TextBox 6"/>
          <p:cNvSpPr txBox="1"/>
          <p:nvPr/>
        </p:nvSpPr>
        <p:spPr>
          <a:xfrm>
            <a:off x="609600" y="1447800"/>
            <a:ext cx="8077200" cy="3140075"/>
          </a:xfrm>
          <a:prstGeom prst="rect">
            <a:avLst/>
          </a:prstGeom>
          <a:noFill/>
        </p:spPr>
        <p:txBody>
          <a:bodyPr>
            <a:spAutoFit/>
          </a:bodyPr>
          <a:lstStyle/>
          <a:p>
            <a:pPr>
              <a:defRPr/>
            </a:pPr>
            <a:r>
              <a:rPr lang="en-US" sz="1800" b="1" dirty="0"/>
              <a:t>With Docs Teach you can:</a:t>
            </a:r>
          </a:p>
          <a:p>
            <a:pPr>
              <a:defRPr/>
            </a:pPr>
            <a:endParaRPr lang="en-US" sz="1800" dirty="0"/>
          </a:p>
          <a:p>
            <a:pPr marL="342900" indent="-342900">
              <a:buFontTx/>
              <a:buAutoNum type="arabicParenR"/>
              <a:defRPr/>
            </a:pPr>
            <a:r>
              <a:rPr lang="en-US" sz="1800" dirty="0"/>
              <a:t>Browse or search from “ready-to-roll” activities</a:t>
            </a:r>
          </a:p>
          <a:p>
            <a:pPr marL="342900" indent="-342900">
              <a:defRPr/>
            </a:pPr>
            <a:endParaRPr lang="en-US" sz="1800" dirty="0"/>
          </a:p>
          <a:p>
            <a:pPr marL="342900" indent="-342900">
              <a:defRPr/>
            </a:pPr>
            <a:r>
              <a:rPr lang="en-US" sz="1800" dirty="0"/>
              <a:t>2)  Customize any of these activities</a:t>
            </a:r>
          </a:p>
          <a:p>
            <a:pPr marL="342900" indent="-342900">
              <a:defRPr/>
            </a:pPr>
            <a:endParaRPr lang="en-US" sz="1800" dirty="0"/>
          </a:p>
          <a:p>
            <a:pPr marL="342900" indent="-342900">
              <a:defRPr/>
            </a:pPr>
            <a:r>
              <a:rPr lang="en-US" sz="1800" dirty="0"/>
              <a:t>3)  Create a brand new interactive activity with historical thinking-based tools and  classroom-ready, online primary sources</a:t>
            </a:r>
          </a:p>
          <a:p>
            <a:pPr marL="342900" indent="-342900">
              <a:defRPr/>
            </a:pPr>
            <a:endParaRPr lang="en-US" sz="1800" dirty="0"/>
          </a:p>
          <a:p>
            <a:pPr marL="342900" indent="-342900">
              <a:buFontTx/>
              <a:buAutoNum type="arabicParenR" startAt="4"/>
              <a:defRPr/>
            </a:pPr>
            <a:r>
              <a:rPr lang="en-US" sz="1800" dirty="0"/>
              <a:t>Save and organize activities in your </a:t>
            </a:r>
          </a:p>
          <a:p>
            <a:pPr marL="342900" indent="-342900">
              <a:defRPr/>
            </a:pPr>
            <a:r>
              <a:rPr lang="en-US" sz="1800" dirty="0"/>
              <a:t>      own account</a:t>
            </a:r>
          </a:p>
        </p:txBody>
      </p:sp>
      <p:pic>
        <p:nvPicPr>
          <p:cNvPr id="22535" name="Picture 8"/>
          <p:cNvPicPr>
            <a:picLocks noChangeAspect="1" noChangeArrowheads="1"/>
          </p:cNvPicPr>
          <p:nvPr/>
        </p:nvPicPr>
        <p:blipFill>
          <a:blip r:embed="rId5" cstate="print"/>
          <a:srcRect t="17999"/>
          <a:stretch>
            <a:fillRect/>
          </a:stretch>
        </p:blipFill>
        <p:spPr bwMode="auto">
          <a:xfrm>
            <a:off x="5029200" y="3810000"/>
            <a:ext cx="4084638" cy="2698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6955972" y="6117771"/>
            <a:ext cx="1981199" cy="740229"/>
          </a:xfrm>
          <a:prstGeom prst="rect">
            <a:avLst/>
          </a:prstGeom>
          <a:solidFill>
            <a:schemeClr val="bg1"/>
          </a:solidFill>
          <a:ln w="9525">
            <a:noFill/>
            <a:miter lim="800000"/>
            <a:headEnd/>
            <a:tailEnd/>
          </a:ln>
        </p:spPr>
        <p:txBody>
          <a:bodyPr wrap="none" anchor="ctr"/>
          <a:lstStyle/>
          <a:p>
            <a:pPr eaLnBrk="0" hangingPunct="0"/>
            <a:endParaRPr lang="en-US">
              <a:cs typeface="ＭＳ Ｐゴシック"/>
            </a:endParaRPr>
          </a:p>
        </p:txBody>
      </p:sp>
      <p:sp>
        <p:nvSpPr>
          <p:cNvPr id="7" name="Rectangle 5"/>
          <p:cNvSpPr>
            <a:spLocks noChangeArrowheads="1"/>
          </p:cNvSpPr>
          <p:nvPr/>
        </p:nvSpPr>
        <p:spPr bwMode="auto">
          <a:xfrm>
            <a:off x="0" y="0"/>
            <a:ext cx="1127125" cy="6858000"/>
          </a:xfrm>
          <a:prstGeom prst="rect">
            <a:avLst/>
          </a:prstGeom>
          <a:solidFill>
            <a:schemeClr val="bg1"/>
          </a:solidFill>
          <a:ln w="9525">
            <a:noFill/>
            <a:miter lim="800000"/>
            <a:headEnd/>
            <a:tailEnd/>
          </a:ln>
        </p:spPr>
        <p:txBody>
          <a:bodyPr wrap="none" anchor="ctr"/>
          <a:lstStyle/>
          <a:p>
            <a:pPr eaLnBrk="0" hangingPunct="0"/>
            <a:endParaRPr lang="en-US">
              <a:cs typeface="ＭＳ Ｐゴシック"/>
            </a:endParaRPr>
          </a:p>
        </p:txBody>
      </p:sp>
      <p:pic>
        <p:nvPicPr>
          <p:cNvPr id="23554" name="Picture 2" descr="http://tbn3.google.com/images?q=tbn:rfwjHEFkm6VVIM:http://image.volunteersolutions.org/images/cache/000/010/235/939/10235939836.jpg"/>
          <p:cNvPicPr>
            <a:picLocks noChangeAspect="1" noChangeArrowheads="1"/>
          </p:cNvPicPr>
          <p:nvPr/>
        </p:nvPicPr>
        <p:blipFill>
          <a:blip r:embed="rId3" r:link="rId4" cstate="print"/>
          <a:srcRect/>
          <a:stretch>
            <a:fillRect/>
          </a:stretch>
        </p:blipFill>
        <p:spPr bwMode="auto">
          <a:xfrm>
            <a:off x="609600" y="304800"/>
            <a:ext cx="914400" cy="914400"/>
          </a:xfrm>
          <a:prstGeom prst="rect">
            <a:avLst/>
          </a:prstGeom>
          <a:noFill/>
          <a:ln w="9525">
            <a:noFill/>
            <a:miter lim="800000"/>
            <a:headEnd/>
            <a:tailEnd/>
          </a:ln>
        </p:spPr>
      </p:pic>
      <p:sp>
        <p:nvSpPr>
          <p:cNvPr id="23555" name="Text Box 3"/>
          <p:cNvSpPr txBox="1">
            <a:spLocks noChangeArrowheads="1"/>
          </p:cNvSpPr>
          <p:nvPr/>
        </p:nvSpPr>
        <p:spPr bwMode="auto">
          <a:xfrm>
            <a:off x="1676400" y="457200"/>
            <a:ext cx="7162800" cy="369888"/>
          </a:xfrm>
          <a:prstGeom prst="rect">
            <a:avLst/>
          </a:prstGeom>
          <a:solidFill>
            <a:srgbClr val="333399"/>
          </a:solidFill>
          <a:ln w="63500">
            <a:solidFill>
              <a:schemeClr val="accent2"/>
            </a:solidFill>
            <a:miter lim="800000"/>
            <a:headEnd/>
            <a:tailEnd/>
          </a:ln>
        </p:spPr>
        <p:txBody>
          <a:bodyPr>
            <a:spAutoFit/>
          </a:bodyPr>
          <a:lstStyle/>
          <a:p>
            <a:pPr>
              <a:spcBef>
                <a:spcPct val="50000"/>
              </a:spcBef>
            </a:pPr>
            <a:r>
              <a:rPr lang="en-US" sz="1800" b="1" dirty="0">
                <a:solidFill>
                  <a:srgbClr val="FFFFFF"/>
                </a:solidFill>
              </a:rPr>
              <a:t>National Archives  - </a:t>
            </a:r>
            <a:r>
              <a:rPr lang="en-US" sz="1800" b="1" i="1" dirty="0" err="1">
                <a:solidFill>
                  <a:srgbClr val="FFFFFF"/>
                </a:solidFill>
              </a:rPr>
              <a:t>DocsTeach</a:t>
            </a:r>
            <a:r>
              <a:rPr lang="en-US" sz="1800" b="1" dirty="0">
                <a:solidFill>
                  <a:srgbClr val="FFFFFF"/>
                </a:solidFill>
              </a:rPr>
              <a:t> – http://docsteach.org</a:t>
            </a:r>
          </a:p>
        </p:txBody>
      </p:sp>
      <p:sp>
        <p:nvSpPr>
          <p:cNvPr id="23556" name="TextBox 6"/>
          <p:cNvSpPr txBox="1">
            <a:spLocks noChangeArrowheads="1"/>
          </p:cNvSpPr>
          <p:nvPr/>
        </p:nvSpPr>
        <p:spPr bwMode="auto">
          <a:xfrm>
            <a:off x="990600" y="1828800"/>
            <a:ext cx="7162800" cy="369888"/>
          </a:xfrm>
          <a:prstGeom prst="rect">
            <a:avLst/>
          </a:prstGeom>
          <a:noFill/>
          <a:ln w="9525">
            <a:noFill/>
            <a:miter lim="800000"/>
            <a:headEnd/>
            <a:tailEnd/>
          </a:ln>
        </p:spPr>
        <p:txBody>
          <a:bodyPr>
            <a:spAutoFit/>
          </a:bodyPr>
          <a:lstStyle/>
          <a:p>
            <a:endParaRPr lang="en-US"/>
          </a:p>
        </p:txBody>
      </p:sp>
      <p:sp>
        <p:nvSpPr>
          <p:cNvPr id="23557" name="TextBox 6"/>
          <p:cNvSpPr txBox="1">
            <a:spLocks noChangeArrowheads="1"/>
          </p:cNvSpPr>
          <p:nvPr/>
        </p:nvSpPr>
        <p:spPr bwMode="auto">
          <a:xfrm>
            <a:off x="762000" y="838200"/>
            <a:ext cx="8077200" cy="800219"/>
          </a:xfrm>
          <a:prstGeom prst="rect">
            <a:avLst/>
          </a:prstGeom>
          <a:noFill/>
          <a:ln w="9525">
            <a:noFill/>
            <a:miter lim="800000"/>
            <a:headEnd/>
            <a:tailEnd/>
          </a:ln>
        </p:spPr>
        <p:txBody>
          <a:bodyPr>
            <a:spAutoFit/>
          </a:bodyPr>
          <a:lstStyle/>
          <a:p>
            <a:pPr algn="ctr"/>
            <a:r>
              <a:rPr lang="en-US" sz="1800" b="1" dirty="0"/>
              <a:t>Ready-to-roll activities are based on</a:t>
            </a:r>
            <a:r>
              <a:rPr lang="en-US" sz="2800" b="1" dirty="0"/>
              <a:t> 1 </a:t>
            </a:r>
            <a:r>
              <a:rPr lang="en-US" sz="1800" b="1" dirty="0"/>
              <a:t>of </a:t>
            </a:r>
            <a:r>
              <a:rPr lang="en-US" sz="2800" b="1" dirty="0"/>
              <a:t>7</a:t>
            </a:r>
            <a:r>
              <a:rPr lang="en-US" sz="1800" b="1" dirty="0"/>
              <a:t> tools. </a:t>
            </a:r>
          </a:p>
          <a:p>
            <a:pPr algn="ctr"/>
            <a:r>
              <a:rPr lang="en-US" sz="1800" b="1" dirty="0"/>
              <a:t>**each designed to teach one or more historical thinking skills**</a:t>
            </a:r>
          </a:p>
        </p:txBody>
      </p:sp>
      <p:sp>
        <p:nvSpPr>
          <p:cNvPr id="9" name="TextBox 8"/>
          <p:cNvSpPr txBox="1"/>
          <p:nvPr/>
        </p:nvSpPr>
        <p:spPr>
          <a:xfrm>
            <a:off x="381000" y="1578424"/>
            <a:ext cx="8534400" cy="5155257"/>
          </a:xfrm>
          <a:prstGeom prst="rect">
            <a:avLst/>
          </a:prstGeom>
          <a:noFill/>
        </p:spPr>
        <p:txBody>
          <a:bodyPr>
            <a:spAutoFit/>
          </a:bodyPr>
          <a:lstStyle/>
          <a:p>
            <a:pPr>
              <a:defRPr/>
            </a:pPr>
            <a:r>
              <a:rPr lang="en-US" sz="1800" b="1" dirty="0"/>
              <a:t>Finding a Sequence </a:t>
            </a:r>
          </a:p>
          <a:p>
            <a:pPr>
              <a:defRPr/>
            </a:pPr>
            <a:r>
              <a:rPr lang="en-US" sz="1050" dirty="0"/>
              <a:t>Present primary sources and challenge students to sequence them based on document analysis</a:t>
            </a:r>
          </a:p>
          <a:p>
            <a:pPr>
              <a:defRPr/>
            </a:pPr>
            <a:endParaRPr lang="en-US" sz="1800" b="1" dirty="0"/>
          </a:p>
          <a:p>
            <a:pPr>
              <a:defRPr/>
            </a:pPr>
            <a:r>
              <a:rPr lang="en-US" sz="1800" b="1" dirty="0"/>
              <a:t>Focusing on Details </a:t>
            </a:r>
          </a:p>
          <a:p>
            <a:pPr>
              <a:defRPr/>
            </a:pPr>
            <a:r>
              <a:rPr lang="en-US" sz="1050" dirty="0"/>
              <a:t>Showcase an intriguing document or pair of documents to prompt students to think critically about primary source documents</a:t>
            </a:r>
          </a:p>
          <a:p>
            <a:pPr>
              <a:defRPr/>
            </a:pPr>
            <a:endParaRPr lang="en-US" sz="1800" b="1" dirty="0"/>
          </a:p>
          <a:p>
            <a:pPr>
              <a:defRPr/>
            </a:pPr>
            <a:r>
              <a:rPr lang="en-US" sz="1800" b="1" dirty="0"/>
              <a:t>Interpreting Data</a:t>
            </a:r>
          </a:p>
          <a:p>
            <a:pPr>
              <a:defRPr/>
            </a:pPr>
            <a:r>
              <a:rPr lang="en-US" sz="1050" dirty="0"/>
              <a:t>Pose questions for students to solve through analyzing historical data</a:t>
            </a:r>
          </a:p>
          <a:p>
            <a:pPr>
              <a:defRPr/>
            </a:pPr>
            <a:endParaRPr lang="en-US" sz="1800" dirty="0"/>
          </a:p>
          <a:p>
            <a:pPr>
              <a:defRPr/>
            </a:pPr>
            <a:r>
              <a:rPr lang="en-US" sz="1800" b="1" dirty="0"/>
              <a:t>Making Connections</a:t>
            </a:r>
          </a:p>
          <a:p>
            <a:pPr>
              <a:defRPr/>
            </a:pPr>
            <a:r>
              <a:rPr lang="en-US" sz="1050" dirty="0"/>
              <a:t>Present primary sources as a string of documents and help students make connections among those documents and the historical events they illustrate</a:t>
            </a:r>
          </a:p>
          <a:p>
            <a:pPr>
              <a:defRPr/>
            </a:pPr>
            <a:endParaRPr lang="en-US" sz="1800" dirty="0"/>
          </a:p>
          <a:p>
            <a:pPr>
              <a:defRPr/>
            </a:pPr>
            <a:r>
              <a:rPr lang="en-US" sz="1800" b="1" dirty="0"/>
              <a:t>Mapping History</a:t>
            </a:r>
          </a:p>
          <a:p>
            <a:pPr>
              <a:defRPr/>
            </a:pPr>
            <a:r>
              <a:rPr lang="en-US" sz="1050" dirty="0"/>
              <a:t>Link primary sources to locations on a map and practice spatial thinking and understand the impact of geographic factors in history</a:t>
            </a:r>
          </a:p>
          <a:p>
            <a:pPr>
              <a:defRPr/>
            </a:pPr>
            <a:endParaRPr lang="en-US" sz="1800" dirty="0"/>
          </a:p>
          <a:p>
            <a:pPr>
              <a:defRPr/>
            </a:pPr>
            <a:r>
              <a:rPr lang="en-US" sz="1800" b="1" dirty="0"/>
              <a:t>Seeing the Big Picture</a:t>
            </a:r>
          </a:p>
          <a:p>
            <a:pPr>
              <a:defRPr/>
            </a:pPr>
            <a:r>
              <a:rPr lang="en-US" sz="1050" dirty="0"/>
              <a:t>Pair documents concerning a historical event, concept, or figure with descriptions, questions, or other documents to impress upon students that the whole is derived from smaller parts.</a:t>
            </a:r>
          </a:p>
          <a:p>
            <a:pPr>
              <a:defRPr/>
            </a:pPr>
            <a:endParaRPr lang="en-US" sz="1800" dirty="0"/>
          </a:p>
          <a:p>
            <a:pPr>
              <a:defRPr/>
            </a:pPr>
            <a:r>
              <a:rPr lang="en-US" sz="1800" b="1" dirty="0"/>
              <a:t>Weighing the Evidence</a:t>
            </a:r>
          </a:p>
          <a:p>
            <a:pPr>
              <a:defRPr/>
            </a:pPr>
            <a:r>
              <a:rPr lang="en-US" sz="1100" dirty="0"/>
              <a:t>Turn primary sources into historical evidence that students sort through and evaluate to draw historical conclusions.</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ChangeArrowheads="1"/>
          </p:cNvSpPr>
          <p:nvPr/>
        </p:nvSpPr>
        <p:spPr bwMode="auto">
          <a:xfrm>
            <a:off x="6955972" y="6117771"/>
            <a:ext cx="1981199" cy="740229"/>
          </a:xfrm>
          <a:prstGeom prst="rect">
            <a:avLst/>
          </a:prstGeom>
          <a:solidFill>
            <a:schemeClr val="bg1"/>
          </a:solidFill>
          <a:ln w="9525">
            <a:noFill/>
            <a:miter lim="800000"/>
            <a:headEnd/>
            <a:tailEnd/>
          </a:ln>
        </p:spPr>
        <p:txBody>
          <a:bodyPr wrap="none" anchor="ctr"/>
          <a:lstStyle/>
          <a:p>
            <a:pPr eaLnBrk="0" hangingPunct="0"/>
            <a:endParaRPr lang="en-US">
              <a:cs typeface="ＭＳ Ｐゴシック"/>
            </a:endParaRPr>
          </a:p>
        </p:txBody>
      </p:sp>
      <p:sp>
        <p:nvSpPr>
          <p:cNvPr id="9" name="Rectangle 5"/>
          <p:cNvSpPr>
            <a:spLocks noChangeArrowheads="1"/>
          </p:cNvSpPr>
          <p:nvPr/>
        </p:nvSpPr>
        <p:spPr bwMode="auto">
          <a:xfrm>
            <a:off x="0" y="0"/>
            <a:ext cx="1127125" cy="6858000"/>
          </a:xfrm>
          <a:prstGeom prst="rect">
            <a:avLst/>
          </a:prstGeom>
          <a:solidFill>
            <a:schemeClr val="bg1"/>
          </a:solidFill>
          <a:ln w="9525">
            <a:noFill/>
            <a:miter lim="800000"/>
            <a:headEnd/>
            <a:tailEnd/>
          </a:ln>
        </p:spPr>
        <p:txBody>
          <a:bodyPr wrap="none" anchor="ctr"/>
          <a:lstStyle/>
          <a:p>
            <a:pPr eaLnBrk="0" hangingPunct="0"/>
            <a:endParaRPr lang="en-US">
              <a:cs typeface="ＭＳ Ｐゴシック"/>
            </a:endParaRPr>
          </a:p>
        </p:txBody>
      </p:sp>
      <p:pic>
        <p:nvPicPr>
          <p:cNvPr id="24578" name="Picture 2" descr="http://tbn3.google.com/images?q=tbn:rfwjHEFkm6VVIM:http://image.volunteersolutions.org/images/cache/000/010/235/939/10235939836.jpg"/>
          <p:cNvPicPr>
            <a:picLocks noChangeAspect="1" noChangeArrowheads="1"/>
          </p:cNvPicPr>
          <p:nvPr/>
        </p:nvPicPr>
        <p:blipFill>
          <a:blip r:embed="rId3" r:link="rId4" cstate="print"/>
          <a:srcRect/>
          <a:stretch>
            <a:fillRect/>
          </a:stretch>
        </p:blipFill>
        <p:spPr bwMode="auto">
          <a:xfrm>
            <a:off x="609600" y="304800"/>
            <a:ext cx="914400" cy="914400"/>
          </a:xfrm>
          <a:prstGeom prst="rect">
            <a:avLst/>
          </a:prstGeom>
          <a:noFill/>
          <a:ln w="9525">
            <a:noFill/>
            <a:miter lim="800000"/>
            <a:headEnd/>
            <a:tailEnd/>
          </a:ln>
        </p:spPr>
      </p:pic>
      <p:sp>
        <p:nvSpPr>
          <p:cNvPr id="24579" name="Text Box 3"/>
          <p:cNvSpPr txBox="1">
            <a:spLocks noChangeArrowheads="1"/>
          </p:cNvSpPr>
          <p:nvPr/>
        </p:nvSpPr>
        <p:spPr bwMode="auto">
          <a:xfrm>
            <a:off x="1676400" y="457200"/>
            <a:ext cx="7162800" cy="369888"/>
          </a:xfrm>
          <a:prstGeom prst="rect">
            <a:avLst/>
          </a:prstGeom>
          <a:solidFill>
            <a:srgbClr val="333399"/>
          </a:solidFill>
          <a:ln w="63500">
            <a:solidFill>
              <a:schemeClr val="accent2"/>
            </a:solidFill>
            <a:miter lim="800000"/>
            <a:headEnd/>
            <a:tailEnd/>
          </a:ln>
        </p:spPr>
        <p:txBody>
          <a:bodyPr>
            <a:spAutoFit/>
          </a:bodyPr>
          <a:lstStyle/>
          <a:p>
            <a:pPr>
              <a:spcBef>
                <a:spcPct val="50000"/>
              </a:spcBef>
            </a:pPr>
            <a:r>
              <a:rPr lang="en-US" sz="1800" b="1" dirty="0">
                <a:solidFill>
                  <a:srgbClr val="FFFFFF"/>
                </a:solidFill>
              </a:rPr>
              <a:t>National Archives  - </a:t>
            </a:r>
            <a:r>
              <a:rPr lang="en-US" sz="1800" b="1" i="1" dirty="0" err="1">
                <a:solidFill>
                  <a:srgbClr val="FFFFFF"/>
                </a:solidFill>
              </a:rPr>
              <a:t>DocsTeach</a:t>
            </a:r>
            <a:r>
              <a:rPr lang="en-US" sz="1800" b="1" dirty="0">
                <a:solidFill>
                  <a:srgbClr val="FFFFFF"/>
                </a:solidFill>
              </a:rPr>
              <a:t> – http://docsteach.org</a:t>
            </a:r>
          </a:p>
        </p:txBody>
      </p:sp>
      <p:sp>
        <p:nvSpPr>
          <p:cNvPr id="24580" name="Text Box 4"/>
          <p:cNvSpPr txBox="1">
            <a:spLocks noChangeArrowheads="1"/>
          </p:cNvSpPr>
          <p:nvPr/>
        </p:nvSpPr>
        <p:spPr bwMode="auto">
          <a:xfrm>
            <a:off x="381000" y="6553200"/>
            <a:ext cx="8458200" cy="304800"/>
          </a:xfrm>
          <a:prstGeom prst="rect">
            <a:avLst/>
          </a:prstGeom>
          <a:noFill/>
          <a:ln w="9525">
            <a:noFill/>
            <a:miter lim="800000"/>
            <a:headEnd/>
            <a:tailEnd/>
          </a:ln>
        </p:spPr>
        <p:txBody>
          <a:bodyPr>
            <a:spAutoFit/>
          </a:bodyPr>
          <a:lstStyle/>
          <a:p>
            <a:pPr algn="ctr">
              <a:spcBef>
                <a:spcPct val="50000"/>
              </a:spcBef>
            </a:pPr>
            <a:r>
              <a:rPr lang="en-US" sz="1400"/>
              <a:t>National Archives’ Docs Teach– http://docsteach.org</a:t>
            </a:r>
          </a:p>
        </p:txBody>
      </p:sp>
      <p:sp>
        <p:nvSpPr>
          <p:cNvPr id="24581" name="TextBox 6"/>
          <p:cNvSpPr txBox="1">
            <a:spLocks noChangeArrowheads="1"/>
          </p:cNvSpPr>
          <p:nvPr/>
        </p:nvSpPr>
        <p:spPr bwMode="auto">
          <a:xfrm>
            <a:off x="990600" y="1828800"/>
            <a:ext cx="7162800" cy="369888"/>
          </a:xfrm>
          <a:prstGeom prst="rect">
            <a:avLst/>
          </a:prstGeom>
          <a:noFill/>
          <a:ln w="9525">
            <a:noFill/>
            <a:miter lim="800000"/>
            <a:headEnd/>
            <a:tailEnd/>
          </a:ln>
        </p:spPr>
        <p:txBody>
          <a:bodyPr>
            <a:spAutoFit/>
          </a:bodyPr>
          <a:lstStyle/>
          <a:p>
            <a:endParaRPr lang="en-US"/>
          </a:p>
        </p:txBody>
      </p:sp>
      <p:sp>
        <p:nvSpPr>
          <p:cNvPr id="24582" name="TextBox 6"/>
          <p:cNvSpPr txBox="1">
            <a:spLocks noChangeArrowheads="1"/>
          </p:cNvSpPr>
          <p:nvPr/>
        </p:nvSpPr>
        <p:spPr bwMode="auto">
          <a:xfrm>
            <a:off x="381000" y="1295400"/>
            <a:ext cx="8077200" cy="369888"/>
          </a:xfrm>
          <a:prstGeom prst="rect">
            <a:avLst/>
          </a:prstGeom>
          <a:noFill/>
          <a:ln w="9525">
            <a:noFill/>
            <a:miter lim="800000"/>
            <a:headEnd/>
            <a:tailEnd/>
          </a:ln>
        </p:spPr>
        <p:txBody>
          <a:bodyPr>
            <a:spAutoFit/>
          </a:bodyPr>
          <a:lstStyle/>
          <a:p>
            <a:pPr marL="342900" indent="-342900">
              <a:buFontTx/>
              <a:buAutoNum type="arabicParenR"/>
            </a:pPr>
            <a:r>
              <a:rPr lang="en-US" sz="1800" b="1" dirty="0"/>
              <a:t>Browse or search from “ready-to-roll” activities</a:t>
            </a:r>
          </a:p>
        </p:txBody>
      </p:sp>
      <p:sp>
        <p:nvSpPr>
          <p:cNvPr id="24583" name="TextBox 7"/>
          <p:cNvSpPr txBox="1">
            <a:spLocks noChangeArrowheads="1"/>
          </p:cNvSpPr>
          <p:nvPr/>
        </p:nvSpPr>
        <p:spPr bwMode="auto">
          <a:xfrm>
            <a:off x="304800" y="1905000"/>
            <a:ext cx="2514600" cy="1570038"/>
          </a:xfrm>
          <a:prstGeom prst="rect">
            <a:avLst/>
          </a:prstGeom>
          <a:noFill/>
          <a:ln w="9525">
            <a:noFill/>
            <a:miter lim="800000"/>
            <a:headEnd/>
            <a:tailEnd/>
          </a:ln>
        </p:spPr>
        <p:txBody>
          <a:bodyPr>
            <a:spAutoFit/>
          </a:bodyPr>
          <a:lstStyle/>
          <a:p>
            <a:r>
              <a:rPr lang="en-US" sz="1600" b="1" u="sng"/>
              <a:t>BY:</a:t>
            </a:r>
          </a:p>
          <a:p>
            <a:pPr>
              <a:buFont typeface="Arial" charset="0"/>
              <a:buChar char="•"/>
            </a:pPr>
            <a:r>
              <a:rPr lang="en-US" sz="1600"/>
              <a:t> Era</a:t>
            </a:r>
          </a:p>
          <a:p>
            <a:pPr>
              <a:buFont typeface="Arial" charset="0"/>
              <a:buChar char="•"/>
            </a:pPr>
            <a:r>
              <a:rPr lang="en-US" sz="1600"/>
              <a:t> Historical Thinking Skill</a:t>
            </a:r>
          </a:p>
          <a:p>
            <a:pPr>
              <a:buFont typeface="Arial" charset="0"/>
              <a:buChar char="•"/>
            </a:pPr>
            <a:r>
              <a:rPr lang="en-US" sz="1600"/>
              <a:t> </a:t>
            </a:r>
            <a:r>
              <a:rPr lang="en-US" sz="1600" i="1"/>
              <a:t>DocsTeach.org </a:t>
            </a:r>
            <a:r>
              <a:rPr lang="en-US" sz="1600"/>
              <a:t>Tool</a:t>
            </a:r>
          </a:p>
          <a:p>
            <a:pPr>
              <a:buFont typeface="Arial" charset="0"/>
              <a:buChar char="•"/>
            </a:pPr>
            <a:r>
              <a:rPr lang="en-US" sz="1600"/>
              <a:t> Keyword</a:t>
            </a:r>
          </a:p>
          <a:p>
            <a:pPr>
              <a:buFont typeface="Arial" charset="0"/>
              <a:buChar char="•"/>
            </a:pPr>
            <a:r>
              <a:rPr lang="en-US" sz="1600"/>
              <a:t> Activity Author</a:t>
            </a:r>
          </a:p>
        </p:txBody>
      </p:sp>
      <p:pic>
        <p:nvPicPr>
          <p:cNvPr id="24584" name="Picture 7"/>
          <p:cNvPicPr>
            <a:picLocks noChangeAspect="1" noChangeArrowheads="1"/>
          </p:cNvPicPr>
          <p:nvPr/>
        </p:nvPicPr>
        <p:blipFill>
          <a:blip r:embed="rId5" cstate="print"/>
          <a:srcRect/>
          <a:stretch>
            <a:fillRect/>
          </a:stretch>
        </p:blipFill>
        <p:spPr bwMode="auto">
          <a:xfrm>
            <a:off x="609600" y="4191000"/>
            <a:ext cx="7623175" cy="22367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a:spLocks noChangeArrowheads="1"/>
          </p:cNvSpPr>
          <p:nvPr/>
        </p:nvSpPr>
        <p:spPr bwMode="auto">
          <a:xfrm>
            <a:off x="6955972" y="6117771"/>
            <a:ext cx="1981199" cy="740229"/>
          </a:xfrm>
          <a:prstGeom prst="rect">
            <a:avLst/>
          </a:prstGeom>
          <a:solidFill>
            <a:schemeClr val="bg1"/>
          </a:solidFill>
          <a:ln w="9525">
            <a:noFill/>
            <a:miter lim="800000"/>
            <a:headEnd/>
            <a:tailEnd/>
          </a:ln>
        </p:spPr>
        <p:txBody>
          <a:bodyPr wrap="none" anchor="ctr"/>
          <a:lstStyle/>
          <a:p>
            <a:pPr eaLnBrk="0" hangingPunct="0"/>
            <a:endParaRPr lang="en-US">
              <a:cs typeface="ＭＳ Ｐゴシック"/>
            </a:endParaRPr>
          </a:p>
        </p:txBody>
      </p:sp>
      <p:sp>
        <p:nvSpPr>
          <p:cNvPr id="11" name="Rectangle 5"/>
          <p:cNvSpPr>
            <a:spLocks noChangeArrowheads="1"/>
          </p:cNvSpPr>
          <p:nvPr/>
        </p:nvSpPr>
        <p:spPr bwMode="auto">
          <a:xfrm>
            <a:off x="0" y="0"/>
            <a:ext cx="1127125" cy="6858000"/>
          </a:xfrm>
          <a:prstGeom prst="rect">
            <a:avLst/>
          </a:prstGeom>
          <a:solidFill>
            <a:schemeClr val="bg1"/>
          </a:solidFill>
          <a:ln w="9525">
            <a:noFill/>
            <a:miter lim="800000"/>
            <a:headEnd/>
            <a:tailEnd/>
          </a:ln>
        </p:spPr>
        <p:txBody>
          <a:bodyPr wrap="none" anchor="ctr"/>
          <a:lstStyle/>
          <a:p>
            <a:pPr eaLnBrk="0" hangingPunct="0"/>
            <a:endParaRPr lang="en-US">
              <a:cs typeface="ＭＳ Ｐゴシック"/>
            </a:endParaRPr>
          </a:p>
        </p:txBody>
      </p:sp>
      <p:pic>
        <p:nvPicPr>
          <p:cNvPr id="25602" name="Picture 2" descr="http://tbn3.google.com/images?q=tbn:rfwjHEFkm6VVIM:http://image.volunteersolutions.org/images/cache/000/010/235/939/10235939836.jpg"/>
          <p:cNvPicPr>
            <a:picLocks noChangeAspect="1" noChangeArrowheads="1"/>
          </p:cNvPicPr>
          <p:nvPr/>
        </p:nvPicPr>
        <p:blipFill>
          <a:blip r:embed="rId3" r:link="rId4" cstate="print"/>
          <a:srcRect/>
          <a:stretch>
            <a:fillRect/>
          </a:stretch>
        </p:blipFill>
        <p:spPr bwMode="auto">
          <a:xfrm>
            <a:off x="609600" y="304800"/>
            <a:ext cx="914400" cy="914400"/>
          </a:xfrm>
          <a:prstGeom prst="rect">
            <a:avLst/>
          </a:prstGeom>
          <a:noFill/>
          <a:ln w="9525">
            <a:noFill/>
            <a:miter lim="800000"/>
            <a:headEnd/>
            <a:tailEnd/>
          </a:ln>
        </p:spPr>
      </p:pic>
      <p:sp>
        <p:nvSpPr>
          <p:cNvPr id="25603" name="Text Box 3"/>
          <p:cNvSpPr txBox="1">
            <a:spLocks noChangeArrowheads="1"/>
          </p:cNvSpPr>
          <p:nvPr/>
        </p:nvSpPr>
        <p:spPr bwMode="auto">
          <a:xfrm>
            <a:off x="1676400" y="457200"/>
            <a:ext cx="7162800" cy="369888"/>
          </a:xfrm>
          <a:prstGeom prst="rect">
            <a:avLst/>
          </a:prstGeom>
          <a:solidFill>
            <a:srgbClr val="333399"/>
          </a:solidFill>
          <a:ln w="63500">
            <a:solidFill>
              <a:schemeClr val="accent2"/>
            </a:solidFill>
            <a:miter lim="800000"/>
            <a:headEnd/>
            <a:tailEnd/>
          </a:ln>
        </p:spPr>
        <p:txBody>
          <a:bodyPr>
            <a:spAutoFit/>
          </a:bodyPr>
          <a:lstStyle/>
          <a:p>
            <a:pPr>
              <a:spcBef>
                <a:spcPct val="50000"/>
              </a:spcBef>
            </a:pPr>
            <a:r>
              <a:rPr lang="en-US" sz="1800" b="1" dirty="0">
                <a:solidFill>
                  <a:srgbClr val="FFFFFF"/>
                </a:solidFill>
              </a:rPr>
              <a:t>National Archives  - </a:t>
            </a:r>
            <a:r>
              <a:rPr lang="en-US" sz="1800" b="1" i="1" dirty="0" err="1">
                <a:solidFill>
                  <a:srgbClr val="FFFFFF"/>
                </a:solidFill>
              </a:rPr>
              <a:t>DocsTeach</a:t>
            </a:r>
            <a:r>
              <a:rPr lang="en-US" sz="1800" b="1" dirty="0">
                <a:solidFill>
                  <a:srgbClr val="FFFFFF"/>
                </a:solidFill>
              </a:rPr>
              <a:t> – http://docsteach.org</a:t>
            </a:r>
          </a:p>
        </p:txBody>
      </p:sp>
      <p:sp>
        <p:nvSpPr>
          <p:cNvPr id="25604" name="TextBox 7"/>
          <p:cNvSpPr txBox="1">
            <a:spLocks noChangeArrowheads="1"/>
          </p:cNvSpPr>
          <p:nvPr/>
        </p:nvSpPr>
        <p:spPr bwMode="auto">
          <a:xfrm>
            <a:off x="1447800" y="2438400"/>
            <a:ext cx="6477000" cy="369888"/>
          </a:xfrm>
          <a:prstGeom prst="rect">
            <a:avLst/>
          </a:prstGeom>
          <a:noFill/>
          <a:ln w="9525">
            <a:noFill/>
            <a:miter lim="800000"/>
            <a:headEnd/>
            <a:tailEnd/>
          </a:ln>
        </p:spPr>
        <p:txBody>
          <a:bodyPr>
            <a:spAutoFit/>
          </a:bodyPr>
          <a:lstStyle/>
          <a:p>
            <a:endParaRPr lang="en-US"/>
          </a:p>
        </p:txBody>
      </p:sp>
      <p:sp>
        <p:nvSpPr>
          <p:cNvPr id="25605" name="TextBox 6"/>
          <p:cNvSpPr txBox="1">
            <a:spLocks noChangeArrowheads="1"/>
          </p:cNvSpPr>
          <p:nvPr/>
        </p:nvSpPr>
        <p:spPr bwMode="auto">
          <a:xfrm>
            <a:off x="990600" y="1828800"/>
            <a:ext cx="7162800" cy="369888"/>
          </a:xfrm>
          <a:prstGeom prst="rect">
            <a:avLst/>
          </a:prstGeom>
          <a:noFill/>
          <a:ln w="9525">
            <a:noFill/>
            <a:miter lim="800000"/>
            <a:headEnd/>
            <a:tailEnd/>
          </a:ln>
        </p:spPr>
        <p:txBody>
          <a:bodyPr>
            <a:spAutoFit/>
          </a:bodyPr>
          <a:lstStyle/>
          <a:p>
            <a:endParaRPr lang="en-US"/>
          </a:p>
        </p:txBody>
      </p:sp>
      <p:sp>
        <p:nvSpPr>
          <p:cNvPr id="25606" name="TextBox 6"/>
          <p:cNvSpPr txBox="1">
            <a:spLocks noChangeArrowheads="1"/>
          </p:cNvSpPr>
          <p:nvPr/>
        </p:nvSpPr>
        <p:spPr bwMode="auto">
          <a:xfrm>
            <a:off x="609600" y="1045026"/>
            <a:ext cx="8077200" cy="1938992"/>
          </a:xfrm>
          <a:prstGeom prst="rect">
            <a:avLst/>
          </a:prstGeom>
          <a:noFill/>
          <a:ln w="9525">
            <a:noFill/>
            <a:miter lim="800000"/>
            <a:headEnd/>
            <a:tailEnd/>
          </a:ln>
        </p:spPr>
        <p:txBody>
          <a:bodyPr>
            <a:spAutoFit/>
          </a:bodyPr>
          <a:lstStyle/>
          <a:p>
            <a:pPr marL="342900" indent="-342900"/>
            <a:endParaRPr lang="en-US" dirty="0"/>
          </a:p>
          <a:p>
            <a:pPr marL="342900" indent="-342900"/>
            <a:r>
              <a:rPr lang="en-US" sz="1800" dirty="0"/>
              <a:t>2)  Customize any of these activities</a:t>
            </a:r>
          </a:p>
          <a:p>
            <a:pPr marL="342900" indent="-342900"/>
            <a:endParaRPr lang="en-US" sz="1800" dirty="0"/>
          </a:p>
          <a:p>
            <a:pPr marL="342900" indent="-342900"/>
            <a:r>
              <a:rPr lang="en-US" sz="1800" dirty="0"/>
              <a:t>3)  Create a brand new interactive activity with historical thinking-based tools and  classroom-ready, online primary sources</a:t>
            </a:r>
          </a:p>
          <a:p>
            <a:pPr marL="342900" indent="-342900"/>
            <a:endParaRPr lang="en-US" dirty="0"/>
          </a:p>
        </p:txBody>
      </p:sp>
      <p:pic>
        <p:nvPicPr>
          <p:cNvPr id="25607" name="Picture 2"/>
          <p:cNvPicPr>
            <a:picLocks noChangeAspect="1" noChangeArrowheads="1"/>
          </p:cNvPicPr>
          <p:nvPr/>
        </p:nvPicPr>
        <p:blipFill>
          <a:blip r:embed="rId5" cstate="print"/>
          <a:srcRect l="10480" t="17999" r="40302" b="32001"/>
          <a:stretch>
            <a:fillRect/>
          </a:stretch>
        </p:blipFill>
        <p:spPr bwMode="auto">
          <a:xfrm>
            <a:off x="5181600" y="3429000"/>
            <a:ext cx="3797300" cy="3108325"/>
          </a:xfrm>
          <a:prstGeom prst="rect">
            <a:avLst/>
          </a:prstGeom>
          <a:noFill/>
          <a:ln w="9525">
            <a:noFill/>
            <a:miter lim="800000"/>
            <a:headEnd/>
            <a:tailEnd/>
          </a:ln>
        </p:spPr>
      </p:pic>
      <p:pic>
        <p:nvPicPr>
          <p:cNvPr id="25608" name="Picture 3"/>
          <p:cNvPicPr>
            <a:picLocks noChangeAspect="1" noChangeArrowheads="1"/>
          </p:cNvPicPr>
          <p:nvPr/>
        </p:nvPicPr>
        <p:blipFill>
          <a:blip r:embed="rId6" cstate="print"/>
          <a:srcRect l="8865" t="21001" r="12091" b="6000"/>
          <a:stretch>
            <a:fillRect/>
          </a:stretch>
        </p:blipFill>
        <p:spPr bwMode="auto">
          <a:xfrm>
            <a:off x="152400" y="2743200"/>
            <a:ext cx="5021263" cy="3738563"/>
          </a:xfrm>
          <a:prstGeom prst="rect">
            <a:avLst/>
          </a:prstGeom>
          <a:noFill/>
          <a:ln w="9525">
            <a:noFill/>
            <a:miter lim="800000"/>
            <a:headEnd/>
            <a:tailEnd/>
          </a:ln>
        </p:spPr>
      </p:pic>
      <p:sp>
        <p:nvSpPr>
          <p:cNvPr id="12" name="Oval 11"/>
          <p:cNvSpPr/>
          <p:nvPr/>
        </p:nvSpPr>
        <p:spPr>
          <a:xfrm>
            <a:off x="1219200" y="3048000"/>
            <a:ext cx="838200" cy="533400"/>
          </a:xfrm>
          <a:prstGeom prst="ellipse">
            <a:avLst/>
          </a:prstGeom>
          <a:noFill/>
          <a:ln w="857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Oval 9"/>
          <p:cNvSpPr/>
          <p:nvPr/>
        </p:nvSpPr>
        <p:spPr>
          <a:xfrm>
            <a:off x="1676400" y="5638800"/>
            <a:ext cx="1447800" cy="990600"/>
          </a:xfrm>
          <a:prstGeom prst="ellipse">
            <a:avLst/>
          </a:prstGeom>
          <a:noFill/>
          <a:ln w="857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6955972" y="6117771"/>
            <a:ext cx="1981199" cy="740229"/>
          </a:xfrm>
          <a:prstGeom prst="rect">
            <a:avLst/>
          </a:prstGeom>
          <a:solidFill>
            <a:schemeClr val="bg1"/>
          </a:solidFill>
          <a:ln w="9525">
            <a:noFill/>
            <a:miter lim="800000"/>
            <a:headEnd/>
            <a:tailEnd/>
          </a:ln>
        </p:spPr>
        <p:txBody>
          <a:bodyPr wrap="none" anchor="ctr"/>
          <a:lstStyle/>
          <a:p>
            <a:pPr eaLnBrk="0" hangingPunct="0"/>
            <a:endParaRPr lang="en-US">
              <a:cs typeface="ＭＳ Ｐゴシック"/>
            </a:endParaRPr>
          </a:p>
        </p:txBody>
      </p:sp>
      <p:sp>
        <p:nvSpPr>
          <p:cNvPr id="7" name="Rectangle 5"/>
          <p:cNvSpPr>
            <a:spLocks noChangeArrowheads="1"/>
          </p:cNvSpPr>
          <p:nvPr/>
        </p:nvSpPr>
        <p:spPr bwMode="auto">
          <a:xfrm>
            <a:off x="0" y="0"/>
            <a:ext cx="1127125" cy="6858000"/>
          </a:xfrm>
          <a:prstGeom prst="rect">
            <a:avLst/>
          </a:prstGeom>
          <a:solidFill>
            <a:schemeClr val="bg1"/>
          </a:solidFill>
          <a:ln w="9525">
            <a:noFill/>
            <a:miter lim="800000"/>
            <a:headEnd/>
            <a:tailEnd/>
          </a:ln>
        </p:spPr>
        <p:txBody>
          <a:bodyPr wrap="none" anchor="ctr"/>
          <a:lstStyle/>
          <a:p>
            <a:pPr eaLnBrk="0" hangingPunct="0"/>
            <a:endParaRPr lang="en-US">
              <a:cs typeface="ＭＳ Ｐゴシック"/>
            </a:endParaRPr>
          </a:p>
        </p:txBody>
      </p:sp>
      <p:pic>
        <p:nvPicPr>
          <p:cNvPr id="26626" name="Picture 2" descr="http://tbn3.google.com/images?q=tbn:rfwjHEFkm6VVIM:http://image.volunteersolutions.org/images/cache/000/010/235/939/10235939836.jpg"/>
          <p:cNvPicPr>
            <a:picLocks noChangeAspect="1" noChangeArrowheads="1"/>
          </p:cNvPicPr>
          <p:nvPr/>
        </p:nvPicPr>
        <p:blipFill>
          <a:blip r:embed="rId3" r:link="rId4" cstate="print"/>
          <a:srcRect/>
          <a:stretch>
            <a:fillRect/>
          </a:stretch>
        </p:blipFill>
        <p:spPr bwMode="auto">
          <a:xfrm>
            <a:off x="609600" y="304800"/>
            <a:ext cx="914400" cy="914400"/>
          </a:xfrm>
          <a:prstGeom prst="rect">
            <a:avLst/>
          </a:prstGeom>
          <a:noFill/>
          <a:ln w="9525">
            <a:noFill/>
            <a:miter lim="800000"/>
            <a:headEnd/>
            <a:tailEnd/>
          </a:ln>
        </p:spPr>
      </p:pic>
      <p:sp>
        <p:nvSpPr>
          <p:cNvPr id="26627" name="Text Box 3"/>
          <p:cNvSpPr txBox="1">
            <a:spLocks noChangeArrowheads="1"/>
          </p:cNvSpPr>
          <p:nvPr/>
        </p:nvSpPr>
        <p:spPr bwMode="auto">
          <a:xfrm>
            <a:off x="1676400" y="457200"/>
            <a:ext cx="7162800" cy="369888"/>
          </a:xfrm>
          <a:prstGeom prst="rect">
            <a:avLst/>
          </a:prstGeom>
          <a:solidFill>
            <a:srgbClr val="333399"/>
          </a:solidFill>
          <a:ln w="63500">
            <a:solidFill>
              <a:schemeClr val="accent2"/>
            </a:solidFill>
            <a:miter lim="800000"/>
            <a:headEnd/>
            <a:tailEnd/>
          </a:ln>
        </p:spPr>
        <p:txBody>
          <a:bodyPr>
            <a:spAutoFit/>
          </a:bodyPr>
          <a:lstStyle/>
          <a:p>
            <a:pPr>
              <a:spcBef>
                <a:spcPct val="50000"/>
              </a:spcBef>
            </a:pPr>
            <a:r>
              <a:rPr lang="en-US" sz="1800" b="1" dirty="0">
                <a:solidFill>
                  <a:srgbClr val="FFFFFF"/>
                </a:solidFill>
              </a:rPr>
              <a:t>National Archives  - </a:t>
            </a:r>
            <a:r>
              <a:rPr lang="en-US" sz="1800" b="1" i="1" dirty="0" err="1">
                <a:solidFill>
                  <a:srgbClr val="FFFFFF"/>
                </a:solidFill>
              </a:rPr>
              <a:t>DocsTeach</a:t>
            </a:r>
            <a:r>
              <a:rPr lang="en-US" sz="1800" b="1" dirty="0">
                <a:solidFill>
                  <a:srgbClr val="FFFFFF"/>
                </a:solidFill>
              </a:rPr>
              <a:t> – http://docsteach.org</a:t>
            </a:r>
          </a:p>
        </p:txBody>
      </p:sp>
      <p:sp>
        <p:nvSpPr>
          <p:cNvPr id="26628" name="Text Box 4"/>
          <p:cNvSpPr txBox="1">
            <a:spLocks noChangeArrowheads="1"/>
          </p:cNvSpPr>
          <p:nvPr/>
        </p:nvSpPr>
        <p:spPr bwMode="auto">
          <a:xfrm>
            <a:off x="381000" y="6553200"/>
            <a:ext cx="8458200" cy="304800"/>
          </a:xfrm>
          <a:prstGeom prst="rect">
            <a:avLst/>
          </a:prstGeom>
          <a:noFill/>
          <a:ln w="9525">
            <a:noFill/>
            <a:miter lim="800000"/>
            <a:headEnd/>
            <a:tailEnd/>
          </a:ln>
        </p:spPr>
        <p:txBody>
          <a:bodyPr>
            <a:spAutoFit/>
          </a:bodyPr>
          <a:lstStyle/>
          <a:p>
            <a:pPr algn="ctr">
              <a:spcBef>
                <a:spcPct val="50000"/>
              </a:spcBef>
            </a:pPr>
            <a:r>
              <a:rPr lang="en-US" sz="1400"/>
              <a:t>National Archives’ Docs Teach– http://docsteach.org</a:t>
            </a:r>
          </a:p>
        </p:txBody>
      </p:sp>
      <p:sp>
        <p:nvSpPr>
          <p:cNvPr id="26629" name="TextBox 6"/>
          <p:cNvSpPr txBox="1">
            <a:spLocks noChangeArrowheads="1"/>
          </p:cNvSpPr>
          <p:nvPr/>
        </p:nvSpPr>
        <p:spPr bwMode="auto">
          <a:xfrm>
            <a:off x="990600" y="1828800"/>
            <a:ext cx="7162800" cy="369888"/>
          </a:xfrm>
          <a:prstGeom prst="rect">
            <a:avLst/>
          </a:prstGeom>
          <a:noFill/>
          <a:ln w="9525">
            <a:noFill/>
            <a:miter lim="800000"/>
            <a:headEnd/>
            <a:tailEnd/>
          </a:ln>
        </p:spPr>
        <p:txBody>
          <a:bodyPr>
            <a:spAutoFit/>
          </a:bodyPr>
          <a:lstStyle/>
          <a:p>
            <a:endParaRPr lang="en-US"/>
          </a:p>
        </p:txBody>
      </p:sp>
      <p:pic>
        <p:nvPicPr>
          <p:cNvPr id="26630" name="Picture 2"/>
          <p:cNvPicPr>
            <a:picLocks noChangeAspect="1" noChangeArrowheads="1"/>
          </p:cNvPicPr>
          <p:nvPr/>
        </p:nvPicPr>
        <p:blipFill>
          <a:blip r:embed="rId5" cstate="print"/>
          <a:srcRect l="8060" t="16000" r="8865" b="3000"/>
          <a:stretch>
            <a:fillRect/>
          </a:stretch>
        </p:blipFill>
        <p:spPr bwMode="auto">
          <a:xfrm>
            <a:off x="1447800" y="1066800"/>
            <a:ext cx="7256463" cy="57038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ChangeArrowheads="1"/>
          </p:cNvSpPr>
          <p:nvPr/>
        </p:nvSpPr>
        <p:spPr bwMode="auto">
          <a:xfrm>
            <a:off x="6955972" y="6117771"/>
            <a:ext cx="1981199" cy="740229"/>
          </a:xfrm>
          <a:prstGeom prst="rect">
            <a:avLst/>
          </a:prstGeom>
          <a:solidFill>
            <a:schemeClr val="bg1"/>
          </a:solidFill>
          <a:ln w="9525">
            <a:noFill/>
            <a:miter lim="800000"/>
            <a:headEnd/>
            <a:tailEnd/>
          </a:ln>
        </p:spPr>
        <p:txBody>
          <a:bodyPr wrap="none" anchor="ctr"/>
          <a:lstStyle/>
          <a:p>
            <a:pPr eaLnBrk="0" hangingPunct="0"/>
            <a:endParaRPr lang="en-US">
              <a:cs typeface="ＭＳ Ｐゴシック"/>
            </a:endParaRPr>
          </a:p>
        </p:txBody>
      </p:sp>
      <p:sp>
        <p:nvSpPr>
          <p:cNvPr id="8" name="Rectangle 5"/>
          <p:cNvSpPr>
            <a:spLocks noChangeArrowheads="1"/>
          </p:cNvSpPr>
          <p:nvPr/>
        </p:nvSpPr>
        <p:spPr bwMode="auto">
          <a:xfrm>
            <a:off x="0" y="0"/>
            <a:ext cx="1127125" cy="6858000"/>
          </a:xfrm>
          <a:prstGeom prst="rect">
            <a:avLst/>
          </a:prstGeom>
          <a:solidFill>
            <a:schemeClr val="bg1"/>
          </a:solidFill>
          <a:ln w="9525">
            <a:noFill/>
            <a:miter lim="800000"/>
            <a:headEnd/>
            <a:tailEnd/>
          </a:ln>
        </p:spPr>
        <p:txBody>
          <a:bodyPr wrap="none" anchor="ctr"/>
          <a:lstStyle/>
          <a:p>
            <a:pPr eaLnBrk="0" hangingPunct="0"/>
            <a:endParaRPr lang="en-US">
              <a:cs typeface="ＭＳ Ｐゴシック"/>
            </a:endParaRPr>
          </a:p>
        </p:txBody>
      </p:sp>
      <p:pic>
        <p:nvPicPr>
          <p:cNvPr id="27650" name="Picture 2" descr="http://tbn3.google.com/images?q=tbn:rfwjHEFkm6VVIM:http://image.volunteersolutions.org/images/cache/000/010/235/939/10235939836.jpg"/>
          <p:cNvPicPr>
            <a:picLocks noChangeAspect="1" noChangeArrowheads="1"/>
          </p:cNvPicPr>
          <p:nvPr/>
        </p:nvPicPr>
        <p:blipFill>
          <a:blip r:embed="rId3" r:link="rId4" cstate="print"/>
          <a:srcRect/>
          <a:stretch>
            <a:fillRect/>
          </a:stretch>
        </p:blipFill>
        <p:spPr bwMode="auto">
          <a:xfrm>
            <a:off x="609600" y="304800"/>
            <a:ext cx="914400" cy="914400"/>
          </a:xfrm>
          <a:prstGeom prst="rect">
            <a:avLst/>
          </a:prstGeom>
          <a:noFill/>
          <a:ln w="9525">
            <a:noFill/>
            <a:miter lim="800000"/>
            <a:headEnd/>
            <a:tailEnd/>
          </a:ln>
        </p:spPr>
      </p:pic>
      <p:sp>
        <p:nvSpPr>
          <p:cNvPr id="27651" name="Text Box 3"/>
          <p:cNvSpPr txBox="1">
            <a:spLocks noChangeArrowheads="1"/>
          </p:cNvSpPr>
          <p:nvPr/>
        </p:nvSpPr>
        <p:spPr bwMode="auto">
          <a:xfrm>
            <a:off x="1676400" y="457200"/>
            <a:ext cx="7162800" cy="369888"/>
          </a:xfrm>
          <a:prstGeom prst="rect">
            <a:avLst/>
          </a:prstGeom>
          <a:solidFill>
            <a:srgbClr val="333399"/>
          </a:solidFill>
          <a:ln w="63500">
            <a:solidFill>
              <a:schemeClr val="accent2"/>
            </a:solidFill>
            <a:miter lim="800000"/>
            <a:headEnd/>
            <a:tailEnd/>
          </a:ln>
        </p:spPr>
        <p:txBody>
          <a:bodyPr>
            <a:spAutoFit/>
          </a:bodyPr>
          <a:lstStyle/>
          <a:p>
            <a:pPr>
              <a:spcBef>
                <a:spcPct val="50000"/>
              </a:spcBef>
            </a:pPr>
            <a:r>
              <a:rPr lang="en-US" sz="1800" b="1" dirty="0">
                <a:solidFill>
                  <a:srgbClr val="FFFFFF"/>
                </a:solidFill>
              </a:rPr>
              <a:t>National Archives  - </a:t>
            </a:r>
            <a:r>
              <a:rPr lang="en-US" sz="1800" b="1" i="1" dirty="0" err="1">
                <a:solidFill>
                  <a:srgbClr val="FFFFFF"/>
                </a:solidFill>
              </a:rPr>
              <a:t>DocsTeach</a:t>
            </a:r>
            <a:r>
              <a:rPr lang="en-US" sz="1800" b="1" dirty="0">
                <a:solidFill>
                  <a:srgbClr val="FFFFFF"/>
                </a:solidFill>
              </a:rPr>
              <a:t> – http://docsteach.org</a:t>
            </a:r>
          </a:p>
        </p:txBody>
      </p:sp>
      <p:sp>
        <p:nvSpPr>
          <p:cNvPr id="27652" name="TextBox 7"/>
          <p:cNvSpPr txBox="1">
            <a:spLocks noChangeArrowheads="1"/>
          </p:cNvSpPr>
          <p:nvPr/>
        </p:nvSpPr>
        <p:spPr bwMode="auto">
          <a:xfrm>
            <a:off x="1447800" y="2438400"/>
            <a:ext cx="6477000" cy="369888"/>
          </a:xfrm>
          <a:prstGeom prst="rect">
            <a:avLst/>
          </a:prstGeom>
          <a:noFill/>
          <a:ln w="9525">
            <a:noFill/>
            <a:miter lim="800000"/>
            <a:headEnd/>
            <a:tailEnd/>
          </a:ln>
        </p:spPr>
        <p:txBody>
          <a:bodyPr>
            <a:spAutoFit/>
          </a:bodyPr>
          <a:lstStyle/>
          <a:p>
            <a:endParaRPr lang="en-US"/>
          </a:p>
        </p:txBody>
      </p:sp>
      <p:sp>
        <p:nvSpPr>
          <p:cNvPr id="27653" name="TextBox 6"/>
          <p:cNvSpPr txBox="1">
            <a:spLocks noChangeArrowheads="1"/>
          </p:cNvSpPr>
          <p:nvPr/>
        </p:nvSpPr>
        <p:spPr bwMode="auto">
          <a:xfrm>
            <a:off x="990600" y="1828800"/>
            <a:ext cx="7162800" cy="369888"/>
          </a:xfrm>
          <a:prstGeom prst="rect">
            <a:avLst/>
          </a:prstGeom>
          <a:noFill/>
          <a:ln w="9525">
            <a:noFill/>
            <a:miter lim="800000"/>
            <a:headEnd/>
            <a:tailEnd/>
          </a:ln>
        </p:spPr>
        <p:txBody>
          <a:bodyPr>
            <a:spAutoFit/>
          </a:bodyPr>
          <a:lstStyle/>
          <a:p>
            <a:endParaRPr lang="en-US"/>
          </a:p>
        </p:txBody>
      </p:sp>
      <p:sp>
        <p:nvSpPr>
          <p:cNvPr id="27654" name="TextBox 6"/>
          <p:cNvSpPr txBox="1">
            <a:spLocks noChangeArrowheads="1"/>
          </p:cNvSpPr>
          <p:nvPr/>
        </p:nvSpPr>
        <p:spPr bwMode="auto">
          <a:xfrm>
            <a:off x="609600" y="1001482"/>
            <a:ext cx="8077200" cy="1938992"/>
          </a:xfrm>
          <a:prstGeom prst="rect">
            <a:avLst/>
          </a:prstGeom>
          <a:noFill/>
          <a:ln w="9525">
            <a:noFill/>
            <a:miter lim="800000"/>
            <a:headEnd/>
            <a:tailEnd/>
          </a:ln>
        </p:spPr>
        <p:txBody>
          <a:bodyPr>
            <a:spAutoFit/>
          </a:bodyPr>
          <a:lstStyle/>
          <a:p>
            <a:pPr marL="342900" indent="-342900"/>
            <a:endParaRPr lang="en-US" dirty="0"/>
          </a:p>
          <a:p>
            <a:pPr marL="342900" indent="-342900"/>
            <a:r>
              <a:rPr lang="en-US" sz="1800" dirty="0"/>
              <a:t>2)  Customize any of these activities</a:t>
            </a:r>
          </a:p>
          <a:p>
            <a:pPr marL="342900" indent="-342900"/>
            <a:endParaRPr lang="en-US" sz="1800" dirty="0"/>
          </a:p>
          <a:p>
            <a:pPr marL="342900" indent="-342900"/>
            <a:r>
              <a:rPr lang="en-US" sz="1800" dirty="0"/>
              <a:t>3)  Create a brand new interactive activity with historical thinking-based tools and  classroom-ready, online primary sources</a:t>
            </a:r>
          </a:p>
          <a:p>
            <a:pPr marL="342900" indent="-342900"/>
            <a:endParaRPr lang="en-US" dirty="0"/>
          </a:p>
        </p:txBody>
      </p:sp>
      <p:pic>
        <p:nvPicPr>
          <p:cNvPr id="27655" name="Picture 2"/>
          <p:cNvPicPr>
            <a:picLocks noChangeAspect="1" noChangeArrowheads="1"/>
          </p:cNvPicPr>
          <p:nvPr/>
        </p:nvPicPr>
        <p:blipFill>
          <a:blip r:embed="rId5" cstate="print"/>
          <a:srcRect l="8060" t="34000" r="9673" b="9000"/>
          <a:stretch>
            <a:fillRect/>
          </a:stretch>
        </p:blipFill>
        <p:spPr bwMode="auto">
          <a:xfrm>
            <a:off x="762000" y="2667000"/>
            <a:ext cx="7278688" cy="4065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a:spLocks noChangeArrowheads="1"/>
          </p:cNvSpPr>
          <p:nvPr/>
        </p:nvSpPr>
        <p:spPr bwMode="auto">
          <a:xfrm>
            <a:off x="6955972" y="6117771"/>
            <a:ext cx="1981199" cy="740229"/>
          </a:xfrm>
          <a:prstGeom prst="rect">
            <a:avLst/>
          </a:prstGeom>
          <a:solidFill>
            <a:schemeClr val="bg1"/>
          </a:solidFill>
          <a:ln w="9525">
            <a:noFill/>
            <a:miter lim="800000"/>
            <a:headEnd/>
            <a:tailEnd/>
          </a:ln>
        </p:spPr>
        <p:txBody>
          <a:bodyPr wrap="none" anchor="ctr"/>
          <a:lstStyle/>
          <a:p>
            <a:pPr eaLnBrk="0" hangingPunct="0"/>
            <a:endParaRPr lang="en-US">
              <a:cs typeface="ＭＳ Ｐゴシック"/>
            </a:endParaRPr>
          </a:p>
        </p:txBody>
      </p:sp>
      <p:sp>
        <p:nvSpPr>
          <p:cNvPr id="12" name="Rectangle 5"/>
          <p:cNvSpPr>
            <a:spLocks noChangeArrowheads="1"/>
          </p:cNvSpPr>
          <p:nvPr/>
        </p:nvSpPr>
        <p:spPr bwMode="auto">
          <a:xfrm>
            <a:off x="0" y="0"/>
            <a:ext cx="1127125" cy="6858000"/>
          </a:xfrm>
          <a:prstGeom prst="rect">
            <a:avLst/>
          </a:prstGeom>
          <a:solidFill>
            <a:schemeClr val="bg1"/>
          </a:solidFill>
          <a:ln w="9525">
            <a:noFill/>
            <a:miter lim="800000"/>
            <a:headEnd/>
            <a:tailEnd/>
          </a:ln>
        </p:spPr>
        <p:txBody>
          <a:bodyPr wrap="none" anchor="ctr"/>
          <a:lstStyle/>
          <a:p>
            <a:pPr eaLnBrk="0" hangingPunct="0"/>
            <a:endParaRPr lang="en-US">
              <a:cs typeface="ＭＳ Ｐゴシック"/>
            </a:endParaRPr>
          </a:p>
        </p:txBody>
      </p:sp>
      <p:pic>
        <p:nvPicPr>
          <p:cNvPr id="28674" name="Picture 2" descr="http://tbn3.google.com/images?q=tbn:rfwjHEFkm6VVIM:http://image.volunteersolutions.org/images/cache/000/010/235/939/10235939836.jpg"/>
          <p:cNvPicPr>
            <a:picLocks noChangeAspect="1" noChangeArrowheads="1"/>
          </p:cNvPicPr>
          <p:nvPr/>
        </p:nvPicPr>
        <p:blipFill>
          <a:blip r:embed="rId3" r:link="rId4" cstate="print"/>
          <a:srcRect/>
          <a:stretch>
            <a:fillRect/>
          </a:stretch>
        </p:blipFill>
        <p:spPr bwMode="auto">
          <a:xfrm>
            <a:off x="609600" y="304800"/>
            <a:ext cx="914400" cy="914400"/>
          </a:xfrm>
          <a:prstGeom prst="rect">
            <a:avLst/>
          </a:prstGeom>
          <a:noFill/>
          <a:ln w="9525">
            <a:noFill/>
            <a:miter lim="800000"/>
            <a:headEnd/>
            <a:tailEnd/>
          </a:ln>
        </p:spPr>
      </p:pic>
      <p:sp>
        <p:nvSpPr>
          <p:cNvPr id="28675" name="Text Box 3"/>
          <p:cNvSpPr txBox="1">
            <a:spLocks noChangeArrowheads="1"/>
          </p:cNvSpPr>
          <p:nvPr/>
        </p:nvSpPr>
        <p:spPr bwMode="auto">
          <a:xfrm>
            <a:off x="1676400" y="457200"/>
            <a:ext cx="7162800" cy="369888"/>
          </a:xfrm>
          <a:prstGeom prst="rect">
            <a:avLst/>
          </a:prstGeom>
          <a:solidFill>
            <a:srgbClr val="333399"/>
          </a:solidFill>
          <a:ln w="63500">
            <a:solidFill>
              <a:schemeClr val="accent2"/>
            </a:solidFill>
            <a:miter lim="800000"/>
            <a:headEnd/>
            <a:tailEnd/>
          </a:ln>
        </p:spPr>
        <p:txBody>
          <a:bodyPr>
            <a:spAutoFit/>
          </a:bodyPr>
          <a:lstStyle/>
          <a:p>
            <a:pPr>
              <a:spcBef>
                <a:spcPct val="50000"/>
              </a:spcBef>
            </a:pPr>
            <a:r>
              <a:rPr lang="en-US" sz="1800" b="1" dirty="0">
                <a:solidFill>
                  <a:srgbClr val="FFFFFF"/>
                </a:solidFill>
              </a:rPr>
              <a:t>National Archives  - </a:t>
            </a:r>
            <a:r>
              <a:rPr lang="en-US" sz="1800" b="1" i="1" dirty="0" err="1">
                <a:solidFill>
                  <a:srgbClr val="FFFFFF"/>
                </a:solidFill>
              </a:rPr>
              <a:t>DocsTeach</a:t>
            </a:r>
            <a:r>
              <a:rPr lang="en-US" sz="1800" b="1" dirty="0">
                <a:solidFill>
                  <a:srgbClr val="FFFFFF"/>
                </a:solidFill>
              </a:rPr>
              <a:t> – http://docsteach.org</a:t>
            </a:r>
          </a:p>
        </p:txBody>
      </p:sp>
      <p:sp>
        <p:nvSpPr>
          <p:cNvPr id="28676" name="TextBox 7"/>
          <p:cNvSpPr txBox="1">
            <a:spLocks noChangeArrowheads="1"/>
          </p:cNvSpPr>
          <p:nvPr/>
        </p:nvSpPr>
        <p:spPr bwMode="auto">
          <a:xfrm>
            <a:off x="1447800" y="2438400"/>
            <a:ext cx="6477000" cy="369888"/>
          </a:xfrm>
          <a:prstGeom prst="rect">
            <a:avLst/>
          </a:prstGeom>
          <a:noFill/>
          <a:ln w="9525">
            <a:noFill/>
            <a:miter lim="800000"/>
            <a:headEnd/>
            <a:tailEnd/>
          </a:ln>
        </p:spPr>
        <p:txBody>
          <a:bodyPr>
            <a:spAutoFit/>
          </a:bodyPr>
          <a:lstStyle/>
          <a:p>
            <a:endParaRPr lang="en-US"/>
          </a:p>
        </p:txBody>
      </p:sp>
      <p:sp>
        <p:nvSpPr>
          <p:cNvPr id="28677" name="TextBox 6"/>
          <p:cNvSpPr txBox="1">
            <a:spLocks noChangeArrowheads="1"/>
          </p:cNvSpPr>
          <p:nvPr/>
        </p:nvSpPr>
        <p:spPr bwMode="auto">
          <a:xfrm>
            <a:off x="990600" y="1828800"/>
            <a:ext cx="7162800" cy="369888"/>
          </a:xfrm>
          <a:prstGeom prst="rect">
            <a:avLst/>
          </a:prstGeom>
          <a:noFill/>
          <a:ln w="9525">
            <a:noFill/>
            <a:miter lim="800000"/>
            <a:headEnd/>
            <a:tailEnd/>
          </a:ln>
        </p:spPr>
        <p:txBody>
          <a:bodyPr>
            <a:spAutoFit/>
          </a:bodyPr>
          <a:lstStyle/>
          <a:p>
            <a:endParaRPr lang="en-US"/>
          </a:p>
        </p:txBody>
      </p:sp>
      <p:sp>
        <p:nvSpPr>
          <p:cNvPr id="28678" name="TextBox 6"/>
          <p:cNvSpPr txBox="1">
            <a:spLocks noChangeArrowheads="1"/>
          </p:cNvSpPr>
          <p:nvPr/>
        </p:nvSpPr>
        <p:spPr bwMode="auto">
          <a:xfrm>
            <a:off x="609600" y="1447800"/>
            <a:ext cx="8077200" cy="369888"/>
          </a:xfrm>
          <a:prstGeom prst="rect">
            <a:avLst/>
          </a:prstGeom>
          <a:noFill/>
          <a:ln w="9525">
            <a:noFill/>
            <a:miter lim="800000"/>
            <a:headEnd/>
            <a:tailEnd/>
          </a:ln>
        </p:spPr>
        <p:txBody>
          <a:bodyPr>
            <a:spAutoFit/>
          </a:bodyPr>
          <a:lstStyle/>
          <a:p>
            <a:pPr marL="342900" indent="-342900">
              <a:buFontTx/>
              <a:buAutoNum type="arabicParenR" startAt="4"/>
            </a:pPr>
            <a:r>
              <a:rPr lang="en-US" sz="1800" dirty="0"/>
              <a:t>Save and organize activities in your own account </a:t>
            </a:r>
          </a:p>
        </p:txBody>
      </p:sp>
      <p:pic>
        <p:nvPicPr>
          <p:cNvPr id="28679" name="Picture 3"/>
          <p:cNvPicPr>
            <a:picLocks noChangeAspect="1" noChangeArrowheads="1"/>
          </p:cNvPicPr>
          <p:nvPr/>
        </p:nvPicPr>
        <p:blipFill>
          <a:blip r:embed="rId5" cstate="print"/>
          <a:srcRect l="8865" t="17999" r="10480" b="19000"/>
          <a:stretch>
            <a:fillRect/>
          </a:stretch>
        </p:blipFill>
        <p:spPr bwMode="auto">
          <a:xfrm>
            <a:off x="1066800" y="1981200"/>
            <a:ext cx="7227888" cy="4551363"/>
          </a:xfrm>
          <a:prstGeom prst="rect">
            <a:avLst/>
          </a:prstGeom>
          <a:noFill/>
          <a:ln w="9525">
            <a:noFill/>
            <a:miter lim="800000"/>
            <a:headEnd/>
            <a:tailEnd/>
          </a:ln>
        </p:spPr>
      </p:pic>
      <p:sp>
        <p:nvSpPr>
          <p:cNvPr id="10" name="Oval 9"/>
          <p:cNvSpPr/>
          <p:nvPr/>
        </p:nvSpPr>
        <p:spPr>
          <a:xfrm>
            <a:off x="2514600" y="3505200"/>
            <a:ext cx="1371600" cy="609600"/>
          </a:xfrm>
          <a:prstGeom prst="ellipse">
            <a:avLst/>
          </a:prstGeom>
          <a:noFill/>
          <a:ln w="857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0"/>
          <p:cNvSpPr/>
          <p:nvPr/>
        </p:nvSpPr>
        <p:spPr>
          <a:xfrm>
            <a:off x="1143000" y="4038600"/>
            <a:ext cx="1295400" cy="533400"/>
          </a:xfrm>
          <a:prstGeom prst="ellipse">
            <a:avLst/>
          </a:prstGeom>
          <a:noFill/>
          <a:ln w="857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ChangeArrowheads="1"/>
          </p:cNvSpPr>
          <p:nvPr/>
        </p:nvSpPr>
        <p:spPr bwMode="auto">
          <a:xfrm>
            <a:off x="6955972" y="6117771"/>
            <a:ext cx="1981199" cy="740229"/>
          </a:xfrm>
          <a:prstGeom prst="rect">
            <a:avLst/>
          </a:prstGeom>
          <a:solidFill>
            <a:schemeClr val="bg1"/>
          </a:solidFill>
          <a:ln w="9525">
            <a:noFill/>
            <a:miter lim="800000"/>
            <a:headEnd/>
            <a:tailEnd/>
          </a:ln>
        </p:spPr>
        <p:txBody>
          <a:bodyPr wrap="none" anchor="ctr"/>
          <a:lstStyle/>
          <a:p>
            <a:pPr eaLnBrk="0" hangingPunct="0"/>
            <a:endParaRPr lang="en-US">
              <a:cs typeface="ＭＳ Ｐゴシック"/>
            </a:endParaRPr>
          </a:p>
        </p:txBody>
      </p:sp>
      <p:sp>
        <p:nvSpPr>
          <p:cNvPr id="8" name="Rectangle 5"/>
          <p:cNvSpPr>
            <a:spLocks noChangeArrowheads="1"/>
          </p:cNvSpPr>
          <p:nvPr/>
        </p:nvSpPr>
        <p:spPr bwMode="auto">
          <a:xfrm>
            <a:off x="0" y="0"/>
            <a:ext cx="1127125" cy="6858000"/>
          </a:xfrm>
          <a:prstGeom prst="rect">
            <a:avLst/>
          </a:prstGeom>
          <a:solidFill>
            <a:schemeClr val="bg1"/>
          </a:solidFill>
          <a:ln w="9525">
            <a:noFill/>
            <a:miter lim="800000"/>
            <a:headEnd/>
            <a:tailEnd/>
          </a:ln>
        </p:spPr>
        <p:txBody>
          <a:bodyPr wrap="none" anchor="ctr"/>
          <a:lstStyle/>
          <a:p>
            <a:pPr eaLnBrk="0" hangingPunct="0"/>
            <a:endParaRPr lang="en-US">
              <a:cs typeface="ＭＳ Ｐゴシック"/>
            </a:endParaRPr>
          </a:p>
        </p:txBody>
      </p:sp>
      <p:pic>
        <p:nvPicPr>
          <p:cNvPr id="29698" name="Picture 2" descr="http://tbn3.google.com/images?q=tbn:rfwjHEFkm6VVIM:http://image.volunteersolutions.org/images/cache/000/010/235/939/10235939836.jpg"/>
          <p:cNvPicPr>
            <a:picLocks noChangeAspect="1" noChangeArrowheads="1"/>
          </p:cNvPicPr>
          <p:nvPr/>
        </p:nvPicPr>
        <p:blipFill>
          <a:blip r:embed="rId3" r:link="rId4" cstate="print"/>
          <a:srcRect/>
          <a:stretch>
            <a:fillRect/>
          </a:stretch>
        </p:blipFill>
        <p:spPr bwMode="auto">
          <a:xfrm>
            <a:off x="609600" y="304800"/>
            <a:ext cx="914400" cy="914400"/>
          </a:xfrm>
          <a:prstGeom prst="rect">
            <a:avLst/>
          </a:prstGeom>
          <a:noFill/>
          <a:ln w="9525">
            <a:noFill/>
            <a:miter lim="800000"/>
            <a:headEnd/>
            <a:tailEnd/>
          </a:ln>
        </p:spPr>
      </p:pic>
      <p:sp>
        <p:nvSpPr>
          <p:cNvPr id="29699" name="Text Box 3"/>
          <p:cNvSpPr txBox="1">
            <a:spLocks noChangeArrowheads="1"/>
          </p:cNvSpPr>
          <p:nvPr/>
        </p:nvSpPr>
        <p:spPr bwMode="auto">
          <a:xfrm>
            <a:off x="1676400" y="457200"/>
            <a:ext cx="7162800" cy="369888"/>
          </a:xfrm>
          <a:prstGeom prst="rect">
            <a:avLst/>
          </a:prstGeom>
          <a:solidFill>
            <a:srgbClr val="333399"/>
          </a:solidFill>
          <a:ln w="63500">
            <a:solidFill>
              <a:schemeClr val="accent2"/>
            </a:solidFill>
            <a:miter lim="800000"/>
            <a:headEnd/>
            <a:tailEnd/>
          </a:ln>
        </p:spPr>
        <p:txBody>
          <a:bodyPr>
            <a:spAutoFit/>
          </a:bodyPr>
          <a:lstStyle/>
          <a:p>
            <a:pPr>
              <a:spcBef>
                <a:spcPct val="50000"/>
              </a:spcBef>
            </a:pPr>
            <a:r>
              <a:rPr lang="en-US" b="1">
                <a:solidFill>
                  <a:srgbClr val="FFFFFF"/>
                </a:solidFill>
              </a:rPr>
              <a:t>The National Archives at Chicago</a:t>
            </a:r>
          </a:p>
        </p:txBody>
      </p:sp>
      <p:sp>
        <p:nvSpPr>
          <p:cNvPr id="29700" name="Text Box 4"/>
          <p:cNvSpPr txBox="1">
            <a:spLocks noChangeArrowheads="1"/>
          </p:cNvSpPr>
          <p:nvPr/>
        </p:nvSpPr>
        <p:spPr bwMode="auto">
          <a:xfrm>
            <a:off x="381000" y="6400800"/>
            <a:ext cx="8458200" cy="304800"/>
          </a:xfrm>
          <a:prstGeom prst="rect">
            <a:avLst/>
          </a:prstGeom>
          <a:noFill/>
          <a:ln w="9525">
            <a:noFill/>
            <a:miter lim="800000"/>
            <a:headEnd/>
            <a:tailEnd/>
          </a:ln>
        </p:spPr>
        <p:txBody>
          <a:bodyPr>
            <a:spAutoFit/>
          </a:bodyPr>
          <a:lstStyle/>
          <a:p>
            <a:pPr algn="ctr">
              <a:spcBef>
                <a:spcPct val="50000"/>
              </a:spcBef>
            </a:pPr>
            <a:r>
              <a:rPr lang="en-US" sz="1400"/>
              <a:t>National Archives at Chicago – http://www.archives.gov/great-lakes/</a:t>
            </a:r>
          </a:p>
        </p:txBody>
      </p:sp>
      <p:sp>
        <p:nvSpPr>
          <p:cNvPr id="29701" name="TextBox 6"/>
          <p:cNvSpPr txBox="1">
            <a:spLocks noChangeArrowheads="1"/>
          </p:cNvSpPr>
          <p:nvPr/>
        </p:nvSpPr>
        <p:spPr bwMode="auto">
          <a:xfrm>
            <a:off x="1447800" y="990600"/>
            <a:ext cx="7086600" cy="369888"/>
          </a:xfrm>
          <a:prstGeom prst="rect">
            <a:avLst/>
          </a:prstGeom>
          <a:noFill/>
          <a:ln w="9525">
            <a:noFill/>
            <a:miter lim="800000"/>
            <a:headEnd/>
            <a:tailEnd/>
          </a:ln>
        </p:spPr>
        <p:txBody>
          <a:bodyPr>
            <a:spAutoFit/>
          </a:bodyPr>
          <a:lstStyle/>
          <a:p>
            <a:r>
              <a:rPr lang="en-US" sz="1800" b="1" dirty="0"/>
              <a:t>World War I:  Case Files on Detained Enemy Aliens </a:t>
            </a:r>
          </a:p>
        </p:txBody>
      </p:sp>
      <p:pic>
        <p:nvPicPr>
          <p:cNvPr id="29702" name="Picture 2"/>
          <p:cNvPicPr>
            <a:picLocks noChangeAspect="1" noChangeArrowheads="1"/>
          </p:cNvPicPr>
          <p:nvPr/>
        </p:nvPicPr>
        <p:blipFill>
          <a:blip r:embed="rId5" cstate="print"/>
          <a:srcRect/>
          <a:stretch>
            <a:fillRect/>
          </a:stretch>
        </p:blipFill>
        <p:spPr bwMode="auto">
          <a:xfrm>
            <a:off x="533400" y="1295400"/>
            <a:ext cx="3935413" cy="5194300"/>
          </a:xfrm>
          <a:prstGeom prst="rect">
            <a:avLst/>
          </a:prstGeom>
          <a:noFill/>
          <a:ln w="9525">
            <a:noFill/>
            <a:miter lim="800000"/>
            <a:headEnd/>
            <a:tailEnd/>
          </a:ln>
        </p:spPr>
      </p:pic>
      <p:pic>
        <p:nvPicPr>
          <p:cNvPr id="29703" name="Picture 3"/>
          <p:cNvPicPr>
            <a:picLocks noChangeAspect="1" noChangeArrowheads="1"/>
          </p:cNvPicPr>
          <p:nvPr/>
        </p:nvPicPr>
        <p:blipFill>
          <a:blip r:embed="rId6" cstate="print"/>
          <a:srcRect/>
          <a:stretch>
            <a:fillRect/>
          </a:stretch>
        </p:blipFill>
        <p:spPr bwMode="auto">
          <a:xfrm>
            <a:off x="4495800" y="1295400"/>
            <a:ext cx="3773488" cy="3860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ChangeArrowheads="1"/>
          </p:cNvSpPr>
          <p:nvPr>
            <p:ph type="title"/>
          </p:nvPr>
        </p:nvSpPr>
        <p:spPr>
          <a:xfrm>
            <a:off x="979713" y="228600"/>
            <a:ext cx="7935685" cy="1023257"/>
          </a:xfrm>
        </p:spPr>
        <p:txBody>
          <a:bodyPr/>
          <a:lstStyle/>
          <a:p>
            <a:r>
              <a:rPr lang="en-US" sz="3200" dirty="0" smtClean="0"/>
              <a:t>Fostering Historical Thinking</a:t>
            </a:r>
            <a:br>
              <a:rPr lang="en-US" sz="3200" dirty="0" smtClean="0"/>
            </a:br>
            <a:r>
              <a:rPr lang="en-US" sz="3200" dirty="0" smtClean="0"/>
              <a:t>With Digitized Primary Sources</a:t>
            </a:r>
            <a:endParaRPr lang="en-US" sz="3100" i="1" dirty="0" smtClean="0">
              <a:solidFill>
                <a:srgbClr val="CC0000"/>
              </a:solidFill>
            </a:endParaRPr>
          </a:p>
        </p:txBody>
      </p:sp>
      <p:sp>
        <p:nvSpPr>
          <p:cNvPr id="68610" name="Rectangle 3"/>
          <p:cNvSpPr>
            <a:spLocks noGrp="1" noChangeArrowheads="1"/>
          </p:cNvSpPr>
          <p:nvPr>
            <p:ph type="body" sz="half" idx="1"/>
          </p:nvPr>
        </p:nvSpPr>
        <p:spPr>
          <a:xfrm>
            <a:off x="360363" y="1470025"/>
            <a:ext cx="6527800" cy="5129213"/>
          </a:xfrm>
        </p:spPr>
        <p:txBody>
          <a:bodyPr/>
          <a:lstStyle/>
          <a:p>
            <a:endParaRPr lang="en-US" sz="2000" dirty="0" smtClean="0"/>
          </a:p>
          <a:p>
            <a:pPr lvl="1">
              <a:buFontTx/>
              <a:buNone/>
            </a:pPr>
            <a:endParaRPr lang="en-US" sz="2000" dirty="0" smtClean="0"/>
          </a:p>
        </p:txBody>
      </p:sp>
      <p:sp>
        <p:nvSpPr>
          <p:cNvPr id="4" name="TextBox 3"/>
          <p:cNvSpPr txBox="1"/>
          <p:nvPr/>
        </p:nvSpPr>
        <p:spPr>
          <a:xfrm>
            <a:off x="1371600" y="1643743"/>
            <a:ext cx="7228114" cy="3046988"/>
          </a:xfrm>
          <a:prstGeom prst="rect">
            <a:avLst/>
          </a:prstGeom>
          <a:noFill/>
        </p:spPr>
        <p:txBody>
          <a:bodyPr wrap="square" rtlCol="0">
            <a:spAutoFit/>
          </a:bodyPr>
          <a:lstStyle/>
          <a:p>
            <a:r>
              <a:rPr lang="en-US" dirty="0" smtClean="0"/>
              <a:t>What are the implications of the growth of digital image archives online for teachers and students?</a:t>
            </a:r>
          </a:p>
          <a:p>
            <a:endParaRPr lang="en-US" dirty="0" smtClean="0"/>
          </a:p>
          <a:p>
            <a:r>
              <a:rPr lang="en-US" smtClean="0"/>
              <a:t>What are the historical thinking behaviors that the authors refer to as expert “habits of the mind?”</a:t>
            </a:r>
          </a:p>
          <a:p>
            <a:endParaRPr lang="en-US" dirty="0" smtClean="0"/>
          </a:p>
          <a:p>
            <a:r>
              <a:rPr lang="en-US" dirty="0" smtClean="0"/>
              <a:t>What did the students identify as “different” in classes where online primary sources were use?</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6955972" y="6117771"/>
            <a:ext cx="1981199" cy="740229"/>
          </a:xfrm>
          <a:prstGeom prst="rect">
            <a:avLst/>
          </a:prstGeom>
          <a:solidFill>
            <a:schemeClr val="bg1"/>
          </a:solidFill>
          <a:ln w="9525">
            <a:noFill/>
            <a:miter lim="800000"/>
            <a:headEnd/>
            <a:tailEnd/>
          </a:ln>
        </p:spPr>
        <p:txBody>
          <a:bodyPr wrap="none" anchor="ctr"/>
          <a:lstStyle/>
          <a:p>
            <a:pPr eaLnBrk="0" hangingPunct="0"/>
            <a:endParaRPr lang="en-US">
              <a:cs typeface="ＭＳ Ｐゴシック"/>
            </a:endParaRPr>
          </a:p>
        </p:txBody>
      </p:sp>
      <p:sp>
        <p:nvSpPr>
          <p:cNvPr id="7" name="Rectangle 5"/>
          <p:cNvSpPr>
            <a:spLocks noChangeArrowheads="1"/>
          </p:cNvSpPr>
          <p:nvPr/>
        </p:nvSpPr>
        <p:spPr bwMode="auto">
          <a:xfrm>
            <a:off x="0" y="0"/>
            <a:ext cx="1127125" cy="6858000"/>
          </a:xfrm>
          <a:prstGeom prst="rect">
            <a:avLst/>
          </a:prstGeom>
          <a:solidFill>
            <a:schemeClr val="bg1"/>
          </a:solidFill>
          <a:ln w="9525">
            <a:noFill/>
            <a:miter lim="800000"/>
            <a:headEnd/>
            <a:tailEnd/>
          </a:ln>
        </p:spPr>
        <p:txBody>
          <a:bodyPr wrap="none" anchor="ctr"/>
          <a:lstStyle/>
          <a:p>
            <a:pPr eaLnBrk="0" hangingPunct="0"/>
            <a:endParaRPr lang="en-US">
              <a:cs typeface="ＭＳ Ｐゴシック"/>
            </a:endParaRPr>
          </a:p>
        </p:txBody>
      </p:sp>
      <p:pic>
        <p:nvPicPr>
          <p:cNvPr id="30722" name="Picture 2" descr="http://tbn3.google.com/images?q=tbn:rfwjHEFkm6VVIM:http://image.volunteersolutions.org/images/cache/000/010/235/939/10235939836.jpg"/>
          <p:cNvPicPr>
            <a:picLocks noChangeAspect="1" noChangeArrowheads="1"/>
          </p:cNvPicPr>
          <p:nvPr/>
        </p:nvPicPr>
        <p:blipFill>
          <a:blip r:embed="rId3" r:link="rId4" cstate="print"/>
          <a:srcRect/>
          <a:stretch>
            <a:fillRect/>
          </a:stretch>
        </p:blipFill>
        <p:spPr bwMode="auto">
          <a:xfrm>
            <a:off x="609600" y="304800"/>
            <a:ext cx="914400" cy="914400"/>
          </a:xfrm>
          <a:prstGeom prst="rect">
            <a:avLst/>
          </a:prstGeom>
          <a:noFill/>
          <a:ln w="9525">
            <a:noFill/>
            <a:miter lim="800000"/>
            <a:headEnd/>
            <a:tailEnd/>
          </a:ln>
        </p:spPr>
      </p:pic>
      <p:sp>
        <p:nvSpPr>
          <p:cNvPr id="30723" name="Text Box 3"/>
          <p:cNvSpPr txBox="1">
            <a:spLocks noChangeArrowheads="1"/>
          </p:cNvSpPr>
          <p:nvPr/>
        </p:nvSpPr>
        <p:spPr bwMode="auto">
          <a:xfrm>
            <a:off x="1676400" y="457200"/>
            <a:ext cx="7162800" cy="369888"/>
          </a:xfrm>
          <a:prstGeom prst="rect">
            <a:avLst/>
          </a:prstGeom>
          <a:solidFill>
            <a:srgbClr val="333399"/>
          </a:solidFill>
          <a:ln w="63500">
            <a:solidFill>
              <a:schemeClr val="accent2"/>
            </a:solidFill>
            <a:miter lim="800000"/>
            <a:headEnd/>
            <a:tailEnd/>
          </a:ln>
        </p:spPr>
        <p:txBody>
          <a:bodyPr>
            <a:spAutoFit/>
          </a:bodyPr>
          <a:lstStyle/>
          <a:p>
            <a:pPr>
              <a:spcBef>
                <a:spcPct val="50000"/>
              </a:spcBef>
            </a:pPr>
            <a:r>
              <a:rPr lang="en-US" b="1" dirty="0">
                <a:solidFill>
                  <a:srgbClr val="FFFFFF"/>
                </a:solidFill>
              </a:rPr>
              <a:t>The National Archives at Chicago</a:t>
            </a:r>
          </a:p>
        </p:txBody>
      </p:sp>
      <p:pic>
        <p:nvPicPr>
          <p:cNvPr id="30724" name="Picture 2"/>
          <p:cNvPicPr>
            <a:picLocks noChangeAspect="1" noChangeArrowheads="1"/>
          </p:cNvPicPr>
          <p:nvPr/>
        </p:nvPicPr>
        <p:blipFill>
          <a:blip r:embed="rId5" cstate="print"/>
          <a:srcRect l="8865" t="23975" r="11285" b="15984"/>
          <a:stretch>
            <a:fillRect/>
          </a:stretch>
        </p:blipFill>
        <p:spPr bwMode="auto">
          <a:xfrm>
            <a:off x="1066800" y="1828800"/>
            <a:ext cx="7329488" cy="4446588"/>
          </a:xfrm>
          <a:prstGeom prst="rect">
            <a:avLst/>
          </a:prstGeom>
          <a:noFill/>
          <a:ln w="9525">
            <a:noFill/>
            <a:miter lim="800000"/>
            <a:headEnd/>
            <a:tailEnd/>
          </a:ln>
        </p:spPr>
      </p:pic>
      <p:sp>
        <p:nvSpPr>
          <p:cNvPr id="30725" name="TextBox 6"/>
          <p:cNvSpPr txBox="1">
            <a:spLocks noChangeArrowheads="1"/>
          </p:cNvSpPr>
          <p:nvPr/>
        </p:nvSpPr>
        <p:spPr bwMode="auto">
          <a:xfrm>
            <a:off x="1447800" y="990600"/>
            <a:ext cx="7315200" cy="646113"/>
          </a:xfrm>
          <a:prstGeom prst="rect">
            <a:avLst/>
          </a:prstGeom>
          <a:noFill/>
          <a:ln w="9525">
            <a:noFill/>
            <a:miter lim="800000"/>
            <a:headEnd/>
            <a:tailEnd/>
          </a:ln>
        </p:spPr>
        <p:txBody>
          <a:bodyPr>
            <a:spAutoFit/>
          </a:bodyPr>
          <a:lstStyle/>
          <a:p>
            <a:r>
              <a:rPr lang="en-US" sz="1800" b="1" dirty="0"/>
              <a:t>World War II:  Japanese Internment through Records of the War Relocation Authority</a:t>
            </a:r>
          </a:p>
        </p:txBody>
      </p:sp>
      <p:sp>
        <p:nvSpPr>
          <p:cNvPr id="30726" name="Text Box 4"/>
          <p:cNvSpPr txBox="1">
            <a:spLocks noChangeArrowheads="1"/>
          </p:cNvSpPr>
          <p:nvPr/>
        </p:nvSpPr>
        <p:spPr bwMode="auto">
          <a:xfrm>
            <a:off x="381000" y="6477000"/>
            <a:ext cx="8458200" cy="304800"/>
          </a:xfrm>
          <a:prstGeom prst="rect">
            <a:avLst/>
          </a:prstGeom>
          <a:noFill/>
          <a:ln w="9525">
            <a:noFill/>
            <a:miter lim="800000"/>
            <a:headEnd/>
            <a:tailEnd/>
          </a:ln>
        </p:spPr>
        <p:txBody>
          <a:bodyPr>
            <a:spAutoFit/>
          </a:bodyPr>
          <a:lstStyle/>
          <a:p>
            <a:pPr algn="ctr">
              <a:spcBef>
                <a:spcPct val="50000"/>
              </a:spcBef>
            </a:pPr>
            <a:r>
              <a:rPr lang="en-US" sz="1400" dirty="0"/>
              <a:t>National Archives’ Docs Teach– http://docsteach.org</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6955972" y="6117771"/>
            <a:ext cx="1981199" cy="740229"/>
          </a:xfrm>
          <a:prstGeom prst="rect">
            <a:avLst/>
          </a:prstGeom>
          <a:solidFill>
            <a:schemeClr val="bg1"/>
          </a:solidFill>
          <a:ln w="9525">
            <a:noFill/>
            <a:miter lim="800000"/>
            <a:headEnd/>
            <a:tailEnd/>
          </a:ln>
        </p:spPr>
        <p:txBody>
          <a:bodyPr wrap="none" anchor="ctr"/>
          <a:lstStyle/>
          <a:p>
            <a:pPr eaLnBrk="0" hangingPunct="0"/>
            <a:endParaRPr lang="en-US">
              <a:cs typeface="ＭＳ Ｐゴシック"/>
            </a:endParaRPr>
          </a:p>
        </p:txBody>
      </p:sp>
      <p:sp>
        <p:nvSpPr>
          <p:cNvPr id="7" name="Rectangle 5"/>
          <p:cNvSpPr>
            <a:spLocks noChangeArrowheads="1"/>
          </p:cNvSpPr>
          <p:nvPr/>
        </p:nvSpPr>
        <p:spPr bwMode="auto">
          <a:xfrm>
            <a:off x="0" y="0"/>
            <a:ext cx="1127125" cy="6858000"/>
          </a:xfrm>
          <a:prstGeom prst="rect">
            <a:avLst/>
          </a:prstGeom>
          <a:solidFill>
            <a:schemeClr val="bg1"/>
          </a:solidFill>
          <a:ln w="9525">
            <a:noFill/>
            <a:miter lim="800000"/>
            <a:headEnd/>
            <a:tailEnd/>
          </a:ln>
        </p:spPr>
        <p:txBody>
          <a:bodyPr wrap="none" anchor="ctr"/>
          <a:lstStyle/>
          <a:p>
            <a:pPr eaLnBrk="0" hangingPunct="0"/>
            <a:endParaRPr lang="en-US">
              <a:cs typeface="ＭＳ Ｐゴシック"/>
            </a:endParaRPr>
          </a:p>
        </p:txBody>
      </p:sp>
      <p:pic>
        <p:nvPicPr>
          <p:cNvPr id="31746" name="Picture 2" descr="http://tbn3.google.com/images?q=tbn:rfwjHEFkm6VVIM:http://image.volunteersolutions.org/images/cache/000/010/235/939/10235939836.jpg"/>
          <p:cNvPicPr>
            <a:picLocks noChangeAspect="1" noChangeArrowheads="1"/>
          </p:cNvPicPr>
          <p:nvPr/>
        </p:nvPicPr>
        <p:blipFill>
          <a:blip r:embed="rId3" r:link="rId4" cstate="print"/>
          <a:srcRect/>
          <a:stretch>
            <a:fillRect/>
          </a:stretch>
        </p:blipFill>
        <p:spPr bwMode="auto">
          <a:xfrm>
            <a:off x="609600" y="304800"/>
            <a:ext cx="914400" cy="914400"/>
          </a:xfrm>
          <a:prstGeom prst="rect">
            <a:avLst/>
          </a:prstGeom>
          <a:noFill/>
          <a:ln w="9525">
            <a:noFill/>
            <a:miter lim="800000"/>
            <a:headEnd/>
            <a:tailEnd/>
          </a:ln>
        </p:spPr>
      </p:pic>
      <p:sp>
        <p:nvSpPr>
          <p:cNvPr id="31747" name="Text Box 3"/>
          <p:cNvSpPr txBox="1">
            <a:spLocks noChangeArrowheads="1"/>
          </p:cNvSpPr>
          <p:nvPr/>
        </p:nvSpPr>
        <p:spPr bwMode="auto">
          <a:xfrm>
            <a:off x="1676400" y="457200"/>
            <a:ext cx="7162800" cy="369888"/>
          </a:xfrm>
          <a:prstGeom prst="rect">
            <a:avLst/>
          </a:prstGeom>
          <a:solidFill>
            <a:srgbClr val="333399"/>
          </a:solidFill>
          <a:ln w="63500">
            <a:solidFill>
              <a:schemeClr val="accent2"/>
            </a:solidFill>
            <a:miter lim="800000"/>
            <a:headEnd/>
            <a:tailEnd/>
          </a:ln>
        </p:spPr>
        <p:txBody>
          <a:bodyPr>
            <a:spAutoFit/>
          </a:bodyPr>
          <a:lstStyle/>
          <a:p>
            <a:pPr>
              <a:spcBef>
                <a:spcPct val="50000"/>
              </a:spcBef>
            </a:pPr>
            <a:r>
              <a:rPr lang="en-US" b="1">
                <a:solidFill>
                  <a:srgbClr val="FFFFFF"/>
                </a:solidFill>
              </a:rPr>
              <a:t>The National Archives at Chicago</a:t>
            </a:r>
          </a:p>
        </p:txBody>
      </p:sp>
      <p:sp>
        <p:nvSpPr>
          <p:cNvPr id="31748" name="TextBox 6"/>
          <p:cNvSpPr txBox="1">
            <a:spLocks noChangeArrowheads="1"/>
          </p:cNvSpPr>
          <p:nvPr/>
        </p:nvSpPr>
        <p:spPr bwMode="auto">
          <a:xfrm>
            <a:off x="1447800" y="990600"/>
            <a:ext cx="7315200" cy="646113"/>
          </a:xfrm>
          <a:prstGeom prst="rect">
            <a:avLst/>
          </a:prstGeom>
          <a:noFill/>
          <a:ln w="9525">
            <a:noFill/>
            <a:miter lim="800000"/>
            <a:headEnd/>
            <a:tailEnd/>
          </a:ln>
        </p:spPr>
        <p:txBody>
          <a:bodyPr>
            <a:spAutoFit/>
          </a:bodyPr>
          <a:lstStyle/>
          <a:p>
            <a:r>
              <a:rPr lang="en-US" sz="1800" b="1" dirty="0"/>
              <a:t>World War II:  Japanese Internment through Records of the War Relocation Authority</a:t>
            </a:r>
          </a:p>
        </p:txBody>
      </p:sp>
      <p:pic>
        <p:nvPicPr>
          <p:cNvPr id="31749" name="Picture 2"/>
          <p:cNvPicPr>
            <a:picLocks noChangeAspect="1" noChangeArrowheads="1"/>
          </p:cNvPicPr>
          <p:nvPr/>
        </p:nvPicPr>
        <p:blipFill>
          <a:blip r:embed="rId5" cstate="print"/>
          <a:srcRect l="9673" t="36961" r="11285" b="16982"/>
          <a:stretch>
            <a:fillRect/>
          </a:stretch>
        </p:blipFill>
        <p:spPr bwMode="auto">
          <a:xfrm>
            <a:off x="457200" y="1981200"/>
            <a:ext cx="8428038" cy="3962400"/>
          </a:xfrm>
          <a:prstGeom prst="rect">
            <a:avLst/>
          </a:prstGeom>
          <a:noFill/>
          <a:ln w="9525">
            <a:noFill/>
            <a:miter lim="800000"/>
            <a:headEnd/>
            <a:tailEnd/>
          </a:ln>
        </p:spPr>
      </p:pic>
      <p:sp>
        <p:nvSpPr>
          <p:cNvPr id="31750" name="Text Box 4"/>
          <p:cNvSpPr txBox="1">
            <a:spLocks noChangeArrowheads="1"/>
          </p:cNvSpPr>
          <p:nvPr/>
        </p:nvSpPr>
        <p:spPr bwMode="auto">
          <a:xfrm>
            <a:off x="381000" y="6477000"/>
            <a:ext cx="8458200" cy="304800"/>
          </a:xfrm>
          <a:prstGeom prst="rect">
            <a:avLst/>
          </a:prstGeom>
          <a:noFill/>
          <a:ln w="9525">
            <a:noFill/>
            <a:miter lim="800000"/>
            <a:headEnd/>
            <a:tailEnd/>
          </a:ln>
        </p:spPr>
        <p:txBody>
          <a:bodyPr>
            <a:spAutoFit/>
          </a:bodyPr>
          <a:lstStyle/>
          <a:p>
            <a:pPr algn="ctr">
              <a:spcBef>
                <a:spcPct val="50000"/>
              </a:spcBef>
            </a:pPr>
            <a:r>
              <a:rPr lang="en-US" sz="1400"/>
              <a:t>National Archives’ Docs Teach– http://docsteach.org</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ChangeArrowheads="1"/>
          </p:cNvSpPr>
          <p:nvPr/>
        </p:nvSpPr>
        <p:spPr bwMode="auto">
          <a:xfrm>
            <a:off x="6955972" y="6117771"/>
            <a:ext cx="1981199" cy="740229"/>
          </a:xfrm>
          <a:prstGeom prst="rect">
            <a:avLst/>
          </a:prstGeom>
          <a:solidFill>
            <a:schemeClr val="bg1"/>
          </a:solidFill>
          <a:ln w="9525">
            <a:noFill/>
            <a:miter lim="800000"/>
            <a:headEnd/>
            <a:tailEnd/>
          </a:ln>
        </p:spPr>
        <p:txBody>
          <a:bodyPr wrap="none" anchor="ctr"/>
          <a:lstStyle/>
          <a:p>
            <a:pPr eaLnBrk="0" hangingPunct="0"/>
            <a:endParaRPr lang="en-US">
              <a:cs typeface="ＭＳ Ｐゴシック"/>
            </a:endParaRPr>
          </a:p>
        </p:txBody>
      </p:sp>
      <p:sp>
        <p:nvSpPr>
          <p:cNvPr id="8" name="Rectangle 5"/>
          <p:cNvSpPr>
            <a:spLocks noChangeArrowheads="1"/>
          </p:cNvSpPr>
          <p:nvPr/>
        </p:nvSpPr>
        <p:spPr bwMode="auto">
          <a:xfrm>
            <a:off x="0" y="0"/>
            <a:ext cx="1127125" cy="6858000"/>
          </a:xfrm>
          <a:prstGeom prst="rect">
            <a:avLst/>
          </a:prstGeom>
          <a:solidFill>
            <a:schemeClr val="bg1"/>
          </a:solidFill>
          <a:ln w="9525">
            <a:noFill/>
            <a:miter lim="800000"/>
            <a:headEnd/>
            <a:tailEnd/>
          </a:ln>
        </p:spPr>
        <p:txBody>
          <a:bodyPr wrap="none" anchor="ctr"/>
          <a:lstStyle/>
          <a:p>
            <a:pPr eaLnBrk="0" hangingPunct="0"/>
            <a:endParaRPr lang="en-US">
              <a:cs typeface="ＭＳ Ｐゴシック"/>
            </a:endParaRPr>
          </a:p>
        </p:txBody>
      </p:sp>
      <p:pic>
        <p:nvPicPr>
          <p:cNvPr id="32770" name="Picture 2" descr="http://tbn3.google.com/images?q=tbn:rfwjHEFkm6VVIM:http://image.volunteersolutions.org/images/cache/000/010/235/939/10235939836.jpg"/>
          <p:cNvPicPr>
            <a:picLocks noChangeAspect="1" noChangeArrowheads="1"/>
          </p:cNvPicPr>
          <p:nvPr/>
        </p:nvPicPr>
        <p:blipFill>
          <a:blip r:embed="rId3" r:link="rId4" cstate="print"/>
          <a:srcRect/>
          <a:stretch>
            <a:fillRect/>
          </a:stretch>
        </p:blipFill>
        <p:spPr bwMode="auto">
          <a:xfrm>
            <a:off x="609600" y="304800"/>
            <a:ext cx="914400" cy="914400"/>
          </a:xfrm>
          <a:prstGeom prst="rect">
            <a:avLst/>
          </a:prstGeom>
          <a:noFill/>
          <a:ln w="9525">
            <a:noFill/>
            <a:miter lim="800000"/>
            <a:headEnd/>
            <a:tailEnd/>
          </a:ln>
        </p:spPr>
      </p:pic>
      <p:sp>
        <p:nvSpPr>
          <p:cNvPr id="32771" name="Text Box 3"/>
          <p:cNvSpPr txBox="1">
            <a:spLocks noChangeArrowheads="1"/>
          </p:cNvSpPr>
          <p:nvPr/>
        </p:nvSpPr>
        <p:spPr bwMode="auto">
          <a:xfrm>
            <a:off x="1676400" y="457200"/>
            <a:ext cx="7162800" cy="369888"/>
          </a:xfrm>
          <a:prstGeom prst="rect">
            <a:avLst/>
          </a:prstGeom>
          <a:solidFill>
            <a:srgbClr val="333399"/>
          </a:solidFill>
          <a:ln w="63500">
            <a:solidFill>
              <a:schemeClr val="accent2"/>
            </a:solidFill>
            <a:miter lim="800000"/>
            <a:headEnd/>
            <a:tailEnd/>
          </a:ln>
        </p:spPr>
        <p:txBody>
          <a:bodyPr>
            <a:spAutoFit/>
          </a:bodyPr>
          <a:lstStyle/>
          <a:p>
            <a:pPr>
              <a:spcBef>
                <a:spcPct val="50000"/>
              </a:spcBef>
            </a:pPr>
            <a:r>
              <a:rPr lang="en-US" b="1">
                <a:solidFill>
                  <a:srgbClr val="FFFFFF"/>
                </a:solidFill>
              </a:rPr>
              <a:t>The National Archives at Chicago</a:t>
            </a:r>
          </a:p>
        </p:txBody>
      </p:sp>
      <p:pic>
        <p:nvPicPr>
          <p:cNvPr id="32772" name="Picture 2"/>
          <p:cNvPicPr>
            <a:picLocks noChangeAspect="1" noChangeArrowheads="1"/>
          </p:cNvPicPr>
          <p:nvPr/>
        </p:nvPicPr>
        <p:blipFill>
          <a:blip r:embed="rId5" cstate="print"/>
          <a:srcRect l="25793" t="28970" r="27406" b="15984"/>
          <a:stretch>
            <a:fillRect/>
          </a:stretch>
        </p:blipFill>
        <p:spPr bwMode="auto">
          <a:xfrm>
            <a:off x="304800" y="1828800"/>
            <a:ext cx="4672013" cy="4433888"/>
          </a:xfrm>
          <a:prstGeom prst="rect">
            <a:avLst/>
          </a:prstGeom>
          <a:noFill/>
          <a:ln w="9525">
            <a:noFill/>
            <a:miter lim="800000"/>
            <a:headEnd/>
            <a:tailEnd/>
          </a:ln>
        </p:spPr>
      </p:pic>
      <p:pic>
        <p:nvPicPr>
          <p:cNvPr id="32773" name="Picture 3"/>
          <p:cNvPicPr>
            <a:picLocks noChangeAspect="1" noChangeArrowheads="1"/>
          </p:cNvPicPr>
          <p:nvPr/>
        </p:nvPicPr>
        <p:blipFill>
          <a:blip r:embed="rId6" cstate="print"/>
          <a:srcRect l="27406" t="28970" r="33047" b="15984"/>
          <a:stretch>
            <a:fillRect/>
          </a:stretch>
        </p:blipFill>
        <p:spPr bwMode="auto">
          <a:xfrm>
            <a:off x="5334000" y="1981200"/>
            <a:ext cx="3451225" cy="3875088"/>
          </a:xfrm>
          <a:prstGeom prst="rect">
            <a:avLst/>
          </a:prstGeom>
          <a:noFill/>
          <a:ln w="9525">
            <a:noFill/>
            <a:miter lim="800000"/>
            <a:headEnd/>
            <a:tailEnd/>
          </a:ln>
        </p:spPr>
      </p:pic>
      <p:sp>
        <p:nvSpPr>
          <p:cNvPr id="32774" name="TextBox 8"/>
          <p:cNvSpPr txBox="1">
            <a:spLocks noChangeArrowheads="1"/>
          </p:cNvSpPr>
          <p:nvPr/>
        </p:nvSpPr>
        <p:spPr bwMode="auto">
          <a:xfrm>
            <a:off x="1447800" y="990600"/>
            <a:ext cx="7315200" cy="646113"/>
          </a:xfrm>
          <a:prstGeom prst="rect">
            <a:avLst/>
          </a:prstGeom>
          <a:noFill/>
          <a:ln w="9525">
            <a:noFill/>
            <a:miter lim="800000"/>
            <a:headEnd/>
            <a:tailEnd/>
          </a:ln>
        </p:spPr>
        <p:txBody>
          <a:bodyPr>
            <a:spAutoFit/>
          </a:bodyPr>
          <a:lstStyle/>
          <a:p>
            <a:r>
              <a:rPr lang="en-US" sz="1800" b="1" dirty="0"/>
              <a:t>World War II:  Japanese Internment through Records of the War Relocation Authority</a:t>
            </a:r>
          </a:p>
        </p:txBody>
      </p:sp>
      <p:sp>
        <p:nvSpPr>
          <p:cNvPr id="32775" name="Text Box 4"/>
          <p:cNvSpPr txBox="1">
            <a:spLocks noChangeArrowheads="1"/>
          </p:cNvSpPr>
          <p:nvPr/>
        </p:nvSpPr>
        <p:spPr bwMode="auto">
          <a:xfrm>
            <a:off x="381000" y="6477000"/>
            <a:ext cx="8458200" cy="304800"/>
          </a:xfrm>
          <a:prstGeom prst="rect">
            <a:avLst/>
          </a:prstGeom>
          <a:noFill/>
          <a:ln w="9525">
            <a:noFill/>
            <a:miter lim="800000"/>
            <a:headEnd/>
            <a:tailEnd/>
          </a:ln>
        </p:spPr>
        <p:txBody>
          <a:bodyPr>
            <a:spAutoFit/>
          </a:bodyPr>
          <a:lstStyle/>
          <a:p>
            <a:pPr algn="ctr">
              <a:spcBef>
                <a:spcPct val="50000"/>
              </a:spcBef>
            </a:pPr>
            <a:r>
              <a:rPr lang="en-US" sz="1400"/>
              <a:t>National Archives’ Docs Teach– http://docsteach.org</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6955972" y="6117771"/>
            <a:ext cx="1981199" cy="740229"/>
          </a:xfrm>
          <a:prstGeom prst="rect">
            <a:avLst/>
          </a:prstGeom>
          <a:solidFill>
            <a:schemeClr val="bg1"/>
          </a:solidFill>
          <a:ln w="9525">
            <a:noFill/>
            <a:miter lim="800000"/>
            <a:headEnd/>
            <a:tailEnd/>
          </a:ln>
        </p:spPr>
        <p:txBody>
          <a:bodyPr wrap="none" anchor="ctr"/>
          <a:lstStyle/>
          <a:p>
            <a:pPr eaLnBrk="0" hangingPunct="0"/>
            <a:endParaRPr lang="en-US">
              <a:cs typeface="ＭＳ Ｐゴシック"/>
            </a:endParaRPr>
          </a:p>
        </p:txBody>
      </p:sp>
      <p:sp>
        <p:nvSpPr>
          <p:cNvPr id="7" name="Rectangle 5"/>
          <p:cNvSpPr>
            <a:spLocks noChangeArrowheads="1"/>
          </p:cNvSpPr>
          <p:nvPr/>
        </p:nvSpPr>
        <p:spPr bwMode="auto">
          <a:xfrm>
            <a:off x="0" y="0"/>
            <a:ext cx="1127125" cy="6858000"/>
          </a:xfrm>
          <a:prstGeom prst="rect">
            <a:avLst/>
          </a:prstGeom>
          <a:solidFill>
            <a:schemeClr val="bg1"/>
          </a:solidFill>
          <a:ln w="9525">
            <a:noFill/>
            <a:miter lim="800000"/>
            <a:headEnd/>
            <a:tailEnd/>
          </a:ln>
        </p:spPr>
        <p:txBody>
          <a:bodyPr wrap="none" anchor="ctr"/>
          <a:lstStyle/>
          <a:p>
            <a:pPr eaLnBrk="0" hangingPunct="0"/>
            <a:endParaRPr lang="en-US">
              <a:cs typeface="ＭＳ Ｐゴシック"/>
            </a:endParaRPr>
          </a:p>
        </p:txBody>
      </p:sp>
      <p:pic>
        <p:nvPicPr>
          <p:cNvPr id="33794" name="Picture 2"/>
          <p:cNvPicPr>
            <a:picLocks noGrp="1" noChangeAspect="1" noChangeArrowheads="1"/>
          </p:cNvPicPr>
          <p:nvPr>
            <p:ph/>
          </p:nvPr>
        </p:nvPicPr>
        <p:blipFill>
          <a:blip r:embed="rId3" cstate="print"/>
          <a:srcRect t="33261"/>
          <a:stretch>
            <a:fillRect/>
          </a:stretch>
        </p:blipFill>
        <p:spPr>
          <a:xfrm>
            <a:off x="533400" y="1524000"/>
            <a:ext cx="7851775" cy="4048125"/>
          </a:xfrm>
          <a:noFill/>
        </p:spPr>
      </p:pic>
      <p:sp>
        <p:nvSpPr>
          <p:cNvPr id="33795" name="Text Box 3"/>
          <p:cNvSpPr txBox="1">
            <a:spLocks noChangeArrowheads="1"/>
          </p:cNvSpPr>
          <p:nvPr/>
        </p:nvSpPr>
        <p:spPr bwMode="auto">
          <a:xfrm>
            <a:off x="533400" y="533400"/>
            <a:ext cx="8229600" cy="903288"/>
          </a:xfrm>
          <a:prstGeom prst="rect">
            <a:avLst/>
          </a:prstGeom>
          <a:solidFill>
            <a:srgbClr val="333399"/>
          </a:solidFill>
          <a:ln w="63500">
            <a:solidFill>
              <a:schemeClr val="accent2"/>
            </a:solidFill>
            <a:miter lim="800000"/>
            <a:headEnd/>
            <a:tailEnd/>
          </a:ln>
        </p:spPr>
        <p:txBody>
          <a:bodyPr>
            <a:spAutoFit/>
          </a:bodyPr>
          <a:lstStyle/>
          <a:p>
            <a:pPr>
              <a:spcBef>
                <a:spcPct val="50000"/>
              </a:spcBef>
            </a:pPr>
            <a:r>
              <a:rPr lang="en-US" sz="2200" b="1">
                <a:solidFill>
                  <a:srgbClr val="FFFFFF"/>
                </a:solidFill>
              </a:rPr>
              <a:t>Research at the National Archives at Chicago</a:t>
            </a:r>
          </a:p>
          <a:p>
            <a:pPr>
              <a:spcBef>
                <a:spcPct val="50000"/>
              </a:spcBef>
            </a:pPr>
            <a:endParaRPr lang="en-US" b="1">
              <a:solidFill>
                <a:srgbClr val="FFFFFF"/>
              </a:solidFill>
            </a:endParaRPr>
          </a:p>
        </p:txBody>
      </p:sp>
      <p:sp>
        <p:nvSpPr>
          <p:cNvPr id="33796" name="Text Box 4"/>
          <p:cNvSpPr txBox="1">
            <a:spLocks noChangeArrowheads="1"/>
          </p:cNvSpPr>
          <p:nvPr/>
        </p:nvSpPr>
        <p:spPr bwMode="auto">
          <a:xfrm>
            <a:off x="381000" y="6400800"/>
            <a:ext cx="8458200" cy="304800"/>
          </a:xfrm>
          <a:prstGeom prst="rect">
            <a:avLst/>
          </a:prstGeom>
          <a:noFill/>
          <a:ln w="9525">
            <a:noFill/>
            <a:miter lim="800000"/>
            <a:headEnd/>
            <a:tailEnd/>
          </a:ln>
        </p:spPr>
        <p:txBody>
          <a:bodyPr>
            <a:spAutoFit/>
          </a:bodyPr>
          <a:lstStyle/>
          <a:p>
            <a:pPr algn="ctr">
              <a:spcBef>
                <a:spcPct val="50000"/>
              </a:spcBef>
            </a:pPr>
            <a:r>
              <a:rPr lang="en-US" sz="1400"/>
              <a:t>National Archives at Chicago – http://www.archives.gov/great-lakes/</a:t>
            </a:r>
          </a:p>
        </p:txBody>
      </p:sp>
      <p:sp>
        <p:nvSpPr>
          <p:cNvPr id="33797" name="Text Box 5"/>
          <p:cNvSpPr txBox="1">
            <a:spLocks noChangeArrowheads="1"/>
          </p:cNvSpPr>
          <p:nvPr/>
        </p:nvSpPr>
        <p:spPr bwMode="auto">
          <a:xfrm>
            <a:off x="1981200" y="2540000"/>
            <a:ext cx="6019800" cy="1879600"/>
          </a:xfrm>
          <a:prstGeom prst="rect">
            <a:avLst/>
          </a:prstGeom>
          <a:noFill/>
          <a:ln w="9525">
            <a:noFill/>
            <a:miter lim="800000"/>
            <a:headEnd/>
            <a:tailEnd/>
          </a:ln>
        </p:spPr>
        <p:txBody>
          <a:bodyPr>
            <a:spAutoFit/>
          </a:bodyPr>
          <a:lstStyle/>
          <a:p>
            <a:pPr>
              <a:spcBef>
                <a:spcPct val="50000"/>
              </a:spcBef>
            </a:pPr>
            <a:r>
              <a:rPr lang="en-US" sz="1800" dirty="0"/>
              <a:t>Questions, concerns, eager to brainstorm ideas for your classroom . . . </a:t>
            </a:r>
          </a:p>
          <a:p>
            <a:pPr>
              <a:spcBef>
                <a:spcPct val="50000"/>
              </a:spcBef>
            </a:pPr>
            <a:r>
              <a:rPr lang="en-US" sz="1800" dirty="0"/>
              <a:t>Kris Maldre, Education Specialist</a:t>
            </a:r>
          </a:p>
          <a:p>
            <a:pPr>
              <a:spcBef>
                <a:spcPct val="50000"/>
              </a:spcBef>
            </a:pPr>
            <a:r>
              <a:rPr lang="en-US" sz="1800" dirty="0"/>
              <a:t>telephone:  773-948-9010 </a:t>
            </a:r>
          </a:p>
          <a:p>
            <a:pPr>
              <a:spcBef>
                <a:spcPct val="50000"/>
              </a:spcBef>
            </a:pPr>
            <a:r>
              <a:rPr lang="en-US" sz="1800" dirty="0"/>
              <a:t>e-mail:  </a:t>
            </a:r>
            <a:r>
              <a:rPr lang="en-US" sz="1800" dirty="0" err="1"/>
              <a:t>kristina.maldre@nara.gov</a:t>
            </a:r>
            <a:endParaRPr lang="en-US" sz="1800" dirty="0"/>
          </a:p>
        </p:txBody>
      </p:sp>
      <p:sp>
        <p:nvSpPr>
          <p:cNvPr id="33798" name="Text Box 6"/>
          <p:cNvSpPr txBox="1">
            <a:spLocks noChangeArrowheads="1"/>
          </p:cNvSpPr>
          <p:nvPr/>
        </p:nvSpPr>
        <p:spPr bwMode="auto">
          <a:xfrm>
            <a:off x="2057400" y="1965325"/>
            <a:ext cx="4419600" cy="579438"/>
          </a:xfrm>
          <a:prstGeom prst="rect">
            <a:avLst/>
          </a:prstGeom>
          <a:noFill/>
          <a:ln w="9525">
            <a:noFill/>
            <a:miter lim="800000"/>
            <a:headEnd/>
            <a:tailEnd/>
          </a:ln>
        </p:spPr>
        <p:txBody>
          <a:bodyPr>
            <a:spAutoFit/>
          </a:bodyPr>
          <a:lstStyle/>
          <a:p>
            <a:pPr>
              <a:spcBef>
                <a:spcPct val="50000"/>
              </a:spcBef>
            </a:pPr>
            <a:r>
              <a:rPr lang="en-US" sz="3200" b="1"/>
              <a:t>After Today</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5"/>
          <p:cNvSpPr>
            <a:spLocks noChangeArrowheads="1"/>
          </p:cNvSpPr>
          <p:nvPr/>
        </p:nvSpPr>
        <p:spPr bwMode="auto">
          <a:xfrm>
            <a:off x="0" y="0"/>
            <a:ext cx="1127125" cy="6858000"/>
          </a:xfrm>
          <a:prstGeom prst="rect">
            <a:avLst/>
          </a:prstGeom>
          <a:solidFill>
            <a:schemeClr val="bg1"/>
          </a:solidFill>
          <a:ln w="9525">
            <a:noFill/>
            <a:miter lim="800000"/>
            <a:headEnd/>
            <a:tailEnd/>
          </a:ln>
        </p:spPr>
        <p:txBody>
          <a:bodyPr wrap="none" anchor="ctr"/>
          <a:lstStyle/>
          <a:p>
            <a:pPr eaLnBrk="0" hangingPunct="0"/>
            <a:endParaRPr lang="en-US">
              <a:cs typeface="ＭＳ Ｐゴシック"/>
            </a:endParaRPr>
          </a:p>
        </p:txBody>
      </p:sp>
      <p:pic>
        <p:nvPicPr>
          <p:cNvPr id="18434" name="Picture 8" descr="M_page"/>
          <p:cNvPicPr>
            <a:picLocks noChangeAspect="1" noChangeArrowheads="1"/>
          </p:cNvPicPr>
          <p:nvPr/>
        </p:nvPicPr>
        <p:blipFill>
          <a:blip r:embed="rId3" cstate="print"/>
          <a:srcRect/>
          <a:stretch>
            <a:fillRect/>
          </a:stretch>
        </p:blipFill>
        <p:spPr bwMode="auto">
          <a:xfrm>
            <a:off x="2676525" y="1090613"/>
            <a:ext cx="6467475" cy="5767387"/>
          </a:xfrm>
          <a:prstGeom prst="rect">
            <a:avLst/>
          </a:prstGeom>
          <a:noFill/>
          <a:ln w="9525">
            <a:noFill/>
            <a:miter lim="800000"/>
            <a:headEnd/>
            <a:tailEnd/>
          </a:ln>
        </p:spPr>
      </p:pic>
      <p:sp>
        <p:nvSpPr>
          <p:cNvPr id="18435" name="Rectangle 6"/>
          <p:cNvSpPr>
            <a:spLocks noChangeArrowheads="1"/>
          </p:cNvSpPr>
          <p:nvPr/>
        </p:nvSpPr>
        <p:spPr bwMode="auto">
          <a:xfrm>
            <a:off x="225425" y="0"/>
            <a:ext cx="8518525" cy="1274763"/>
          </a:xfrm>
          <a:prstGeom prst="rect">
            <a:avLst/>
          </a:prstGeom>
          <a:noFill/>
          <a:ln w="9525">
            <a:noFill/>
            <a:miter lim="800000"/>
            <a:headEnd/>
            <a:tailEnd/>
          </a:ln>
        </p:spPr>
        <p:txBody>
          <a:bodyPr anchor="ctr"/>
          <a:lstStyle/>
          <a:p>
            <a:r>
              <a:rPr lang="en-US" sz="3600" dirty="0" smtClean="0">
                <a:latin typeface="Swis721 Md BT"/>
                <a:cs typeface="ＭＳ Ｐゴシック"/>
              </a:rPr>
              <a:t>McCormick</a:t>
            </a:r>
            <a:r>
              <a:rPr lang="en-US" sz="3200" dirty="0" smtClean="0">
                <a:latin typeface="Swis721 Md BT"/>
                <a:cs typeface="ＭＳ Ｐゴシック"/>
              </a:rPr>
              <a:t> </a:t>
            </a:r>
            <a:r>
              <a:rPr lang="en-US" sz="3600" dirty="0" smtClean="0">
                <a:latin typeface="Swis721 Md BT"/>
                <a:cs typeface="ＭＳ Ｐゴシック"/>
              </a:rPr>
              <a:t>Foundation Civics Program</a:t>
            </a:r>
            <a:br>
              <a:rPr lang="en-US" sz="3600" dirty="0" smtClean="0">
                <a:latin typeface="Swis721 Md BT"/>
                <a:cs typeface="ＭＳ Ｐゴシック"/>
              </a:rPr>
            </a:br>
            <a:r>
              <a:rPr lang="en-US" sz="3200" dirty="0" smtClean="0">
                <a:solidFill>
                  <a:srgbClr val="CC0000"/>
                </a:solidFill>
                <a:latin typeface="Swis721 Md BT"/>
                <a:cs typeface="ＭＳ Ｐゴシック"/>
              </a:rPr>
              <a:t>School Programs &amp; Resources</a:t>
            </a:r>
          </a:p>
        </p:txBody>
      </p:sp>
      <p:sp>
        <p:nvSpPr>
          <p:cNvPr id="18436" name="Rectangle 7"/>
          <p:cNvSpPr>
            <a:spLocks noChangeArrowheads="1"/>
          </p:cNvSpPr>
          <p:nvPr/>
        </p:nvSpPr>
        <p:spPr bwMode="auto">
          <a:xfrm>
            <a:off x="204560" y="0"/>
            <a:ext cx="8318500" cy="3905250"/>
          </a:xfrm>
          <a:prstGeom prst="rect">
            <a:avLst/>
          </a:prstGeom>
          <a:noFill/>
          <a:ln w="9525">
            <a:noFill/>
            <a:miter lim="800000"/>
            <a:headEnd/>
            <a:tailEnd/>
          </a:ln>
        </p:spPr>
        <p:txBody>
          <a:bodyPr anchor="ctr"/>
          <a:lstStyle/>
          <a:p>
            <a:endParaRPr lang="en-US" sz="3200" dirty="0" smtClean="0">
              <a:solidFill>
                <a:srgbClr val="0000FF"/>
              </a:solidFill>
              <a:latin typeface="Swis721 Md BT"/>
              <a:cs typeface="ＭＳ Ｐゴシック"/>
            </a:endParaRPr>
          </a:p>
          <a:p>
            <a:r>
              <a:rPr lang="en-US" sz="1600" dirty="0" smtClean="0">
                <a:solidFill>
                  <a:srgbClr val="4D4D4D"/>
                </a:solidFill>
                <a:latin typeface="Swis721 Md BT"/>
                <a:cs typeface="ＭＳ Ｐゴシック"/>
              </a:rPr>
              <a:t>Neelam Jumma, School Programs Educator</a:t>
            </a:r>
          </a:p>
          <a:p>
            <a:endParaRPr lang="en-US" sz="1600" dirty="0" smtClean="0">
              <a:solidFill>
                <a:srgbClr val="4D4D4D"/>
              </a:solidFill>
              <a:latin typeface="Swis721 Md BT"/>
              <a:cs typeface="ＭＳ Ｐゴシック"/>
            </a:endParaRPr>
          </a:p>
          <a:p>
            <a:r>
              <a:rPr lang="en-US" sz="1600" dirty="0" smtClean="0">
                <a:solidFill>
                  <a:srgbClr val="4D4D4D"/>
                </a:solidFill>
                <a:latin typeface="Swis721 Md BT"/>
                <a:cs typeface="ＭＳ Ｐゴシック"/>
              </a:rPr>
              <a:t>Danielle Estler, Professional Development Manager</a:t>
            </a:r>
          </a:p>
          <a:p>
            <a:endParaRPr lang="en-US" sz="1600" dirty="0" smtClean="0">
              <a:solidFill>
                <a:srgbClr val="4D4D4D"/>
              </a:solidFill>
              <a:latin typeface="Swis721 Md BT"/>
              <a:cs typeface="ＭＳ Ｐゴシック"/>
            </a:endParaRPr>
          </a:p>
          <a:p>
            <a:endParaRPr lang="en-US" sz="1600" dirty="0">
              <a:solidFill>
                <a:srgbClr val="4D4D4D"/>
              </a:solidFill>
              <a:latin typeface="Swis721 Md BT"/>
              <a:cs typeface="ＭＳ Ｐゴシック"/>
            </a:endParaRPr>
          </a:p>
          <a:p>
            <a:r>
              <a:rPr lang="en-US" sz="1600" dirty="0" smtClean="0">
                <a:solidFill>
                  <a:srgbClr val="4D4D4D"/>
                </a:solidFill>
                <a:latin typeface="Swis721 Md BT"/>
                <a:cs typeface="ＭＳ Ｐゴシック"/>
              </a:rPr>
              <a:t/>
            </a:r>
            <a:br>
              <a:rPr lang="en-US" sz="1600" dirty="0" smtClean="0">
                <a:solidFill>
                  <a:srgbClr val="4D4D4D"/>
                </a:solidFill>
                <a:latin typeface="Swis721 Md BT"/>
                <a:cs typeface="ＭＳ Ｐゴシック"/>
              </a:rPr>
            </a:br>
            <a:endParaRPr lang="en-US" sz="1600" dirty="0">
              <a:solidFill>
                <a:srgbClr val="4D4D4D"/>
              </a:solidFill>
              <a:latin typeface="Swis721 Md BT"/>
              <a:cs typeface="ＭＳ Ｐゴシック"/>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73629" y="304800"/>
            <a:ext cx="7707084" cy="5032147"/>
          </a:xfrm>
          <a:prstGeom prst="rect">
            <a:avLst/>
          </a:prstGeom>
          <a:noFill/>
        </p:spPr>
        <p:txBody>
          <a:bodyPr wrap="square" rtlCol="0">
            <a:spAutoFit/>
          </a:bodyPr>
          <a:lstStyle/>
          <a:p>
            <a:pPr>
              <a:lnSpc>
                <a:spcPct val="150000"/>
              </a:lnSpc>
            </a:pPr>
            <a:r>
              <a:rPr lang="en-US" sz="3200" dirty="0" smtClean="0">
                <a:solidFill>
                  <a:schemeClr val="tx1">
                    <a:lumMod val="50000"/>
                    <a:lumOff val="50000"/>
                  </a:schemeClr>
                </a:solidFill>
                <a:latin typeface="Swis721 BT" pitchFamily="34" charset="0"/>
              </a:rPr>
              <a:t>Object-Based Learning</a:t>
            </a:r>
            <a:endParaRPr lang="en-US" i="1" dirty="0" smtClean="0">
              <a:solidFill>
                <a:schemeClr val="tx1">
                  <a:lumMod val="50000"/>
                  <a:lumOff val="50000"/>
                </a:schemeClr>
              </a:solidFill>
              <a:latin typeface="Swis721 BT" pitchFamily="34" charset="0"/>
            </a:endParaRPr>
          </a:p>
          <a:p>
            <a:pPr>
              <a:lnSpc>
                <a:spcPct val="150000"/>
              </a:lnSpc>
            </a:pPr>
            <a:r>
              <a:rPr lang="en-US" sz="1800" i="1" dirty="0" smtClean="0">
                <a:solidFill>
                  <a:schemeClr val="tx1">
                    <a:lumMod val="50000"/>
                    <a:lumOff val="50000"/>
                  </a:schemeClr>
                </a:solidFill>
                <a:latin typeface="Swis721 BT" pitchFamily="34" charset="0"/>
              </a:rPr>
              <a:t>“The use of objects is key to providing experiences for engaging multiple intelligences”</a:t>
            </a:r>
          </a:p>
          <a:p>
            <a:pPr>
              <a:lnSpc>
                <a:spcPct val="150000"/>
              </a:lnSpc>
            </a:pPr>
            <a:endParaRPr lang="en-US" sz="1800" i="1" dirty="0" smtClean="0">
              <a:solidFill>
                <a:schemeClr val="tx1">
                  <a:lumMod val="50000"/>
                  <a:lumOff val="50000"/>
                </a:schemeClr>
              </a:solidFill>
              <a:latin typeface="Swis721 BT" pitchFamily="34" charset="0"/>
            </a:endParaRPr>
          </a:p>
          <a:p>
            <a:pPr>
              <a:lnSpc>
                <a:spcPct val="150000"/>
              </a:lnSpc>
            </a:pPr>
            <a:r>
              <a:rPr lang="en-US" sz="1800" i="1" dirty="0" smtClean="0">
                <a:solidFill>
                  <a:schemeClr val="tx1">
                    <a:lumMod val="50000"/>
                    <a:lumOff val="50000"/>
                  </a:schemeClr>
                </a:solidFill>
                <a:latin typeface="Swis721 BT" pitchFamily="34" charset="0"/>
              </a:rPr>
              <a:t>“Using an object engages the senses, which increases interest and leads to individuals creating a personal connection to the learning.” </a:t>
            </a:r>
          </a:p>
          <a:p>
            <a:pPr>
              <a:lnSpc>
                <a:spcPct val="150000"/>
              </a:lnSpc>
            </a:pPr>
            <a:endParaRPr lang="en-US" sz="1800" i="1" dirty="0" smtClean="0">
              <a:solidFill>
                <a:schemeClr val="tx1">
                  <a:lumMod val="50000"/>
                  <a:lumOff val="50000"/>
                </a:schemeClr>
              </a:solidFill>
              <a:latin typeface="Swis721 BT" pitchFamily="34" charset="0"/>
            </a:endParaRPr>
          </a:p>
          <a:p>
            <a:pPr>
              <a:lnSpc>
                <a:spcPct val="150000"/>
              </a:lnSpc>
            </a:pPr>
            <a:r>
              <a:rPr lang="en-US" sz="1800" i="1" dirty="0" smtClean="0">
                <a:solidFill>
                  <a:schemeClr val="tx1">
                    <a:lumMod val="50000"/>
                    <a:lumOff val="50000"/>
                  </a:schemeClr>
                </a:solidFill>
                <a:latin typeface="Swis721 BT" pitchFamily="34" charset="0"/>
              </a:rPr>
              <a:t>“The use of objects in inquiry helps make an abstract idea concrete.”</a:t>
            </a:r>
          </a:p>
          <a:p>
            <a:pPr>
              <a:lnSpc>
                <a:spcPct val="150000"/>
              </a:lnSpc>
            </a:pPr>
            <a:endParaRPr lang="en-US" sz="2000" i="1" dirty="0" smtClean="0">
              <a:solidFill>
                <a:schemeClr val="tx1">
                  <a:lumMod val="50000"/>
                  <a:lumOff val="50000"/>
                </a:schemeClr>
              </a:solidFill>
              <a:latin typeface="Swis721 BT" pitchFamily="34" charset="0"/>
            </a:endParaRPr>
          </a:p>
          <a:p>
            <a:pPr algn="r">
              <a:lnSpc>
                <a:spcPct val="150000"/>
              </a:lnSpc>
            </a:pPr>
            <a:r>
              <a:rPr lang="en-US" sz="1800" i="1" dirty="0" smtClean="0">
                <a:solidFill>
                  <a:schemeClr val="tx1">
                    <a:lumMod val="50000"/>
                    <a:lumOff val="50000"/>
                  </a:schemeClr>
                </a:solidFill>
                <a:latin typeface="Swis721 BT" pitchFamily="34" charset="0"/>
              </a:rPr>
              <a:t>Guided Inquiry: Learning in the 21st century</a:t>
            </a:r>
          </a:p>
          <a:p>
            <a:pPr algn="r">
              <a:lnSpc>
                <a:spcPct val="150000"/>
              </a:lnSpc>
            </a:pPr>
            <a:r>
              <a:rPr lang="en-US" sz="1800" i="1" dirty="0" smtClean="0">
                <a:solidFill>
                  <a:schemeClr val="tx1">
                    <a:lumMod val="50000"/>
                    <a:lumOff val="50000"/>
                  </a:schemeClr>
                </a:solidFill>
                <a:latin typeface="Swis721 BT" pitchFamily="34" charset="0"/>
              </a:rPr>
              <a:t>Carol Collier </a:t>
            </a:r>
            <a:r>
              <a:rPr lang="en-US" sz="1800" i="1" dirty="0" err="1" smtClean="0">
                <a:solidFill>
                  <a:schemeClr val="tx1">
                    <a:lumMod val="50000"/>
                    <a:lumOff val="50000"/>
                  </a:schemeClr>
                </a:solidFill>
                <a:latin typeface="Swis721 BT" pitchFamily="34" charset="0"/>
              </a:rPr>
              <a:t>Kuhlthau</a:t>
            </a:r>
            <a:r>
              <a:rPr lang="en-US" sz="1800" i="1" dirty="0" smtClean="0">
                <a:solidFill>
                  <a:schemeClr val="tx1">
                    <a:lumMod val="50000"/>
                    <a:lumOff val="50000"/>
                  </a:schemeClr>
                </a:solidFill>
                <a:latin typeface="Swis721 BT" pitchFamily="34" charset="0"/>
              </a:rPr>
              <a:t>, Ann K. </a:t>
            </a:r>
            <a:r>
              <a:rPr lang="en-US" sz="1800" i="1" dirty="0" err="1" smtClean="0">
                <a:solidFill>
                  <a:schemeClr val="tx1">
                    <a:lumMod val="50000"/>
                    <a:lumOff val="50000"/>
                  </a:schemeClr>
                </a:solidFill>
                <a:latin typeface="Swis721 BT" pitchFamily="34" charset="0"/>
              </a:rPr>
              <a:t>Caspari</a:t>
            </a:r>
            <a:r>
              <a:rPr lang="en-US" sz="1800" i="1" dirty="0" smtClean="0">
                <a:solidFill>
                  <a:schemeClr val="tx1">
                    <a:lumMod val="50000"/>
                    <a:lumOff val="50000"/>
                  </a:schemeClr>
                </a:solidFill>
                <a:latin typeface="Swis721 BT" pitchFamily="34" charset="0"/>
              </a:rPr>
              <a:t>, Leslie K. </a:t>
            </a:r>
            <a:r>
              <a:rPr lang="en-US" sz="1800" i="1" dirty="0" err="1" smtClean="0">
                <a:solidFill>
                  <a:schemeClr val="tx1">
                    <a:lumMod val="50000"/>
                    <a:lumOff val="50000"/>
                  </a:schemeClr>
                </a:solidFill>
                <a:latin typeface="Swis721 BT" pitchFamily="34" charset="0"/>
              </a:rPr>
              <a:t>Maniotes</a:t>
            </a:r>
            <a:endParaRPr lang="en-US" sz="1800"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34143" y="337458"/>
            <a:ext cx="7772400" cy="5632311"/>
          </a:xfrm>
          <a:prstGeom prst="rect">
            <a:avLst/>
          </a:prstGeom>
          <a:noFill/>
        </p:spPr>
        <p:txBody>
          <a:bodyPr wrap="square" rtlCol="0">
            <a:spAutoFit/>
          </a:bodyPr>
          <a:lstStyle/>
          <a:p>
            <a:pPr>
              <a:lnSpc>
                <a:spcPct val="150000"/>
              </a:lnSpc>
            </a:pPr>
            <a:r>
              <a:rPr lang="en-US" sz="2000" b="1" dirty="0" smtClean="0">
                <a:solidFill>
                  <a:schemeClr val="tx1">
                    <a:lumMod val="50000"/>
                    <a:lumOff val="50000"/>
                  </a:schemeClr>
                </a:solidFill>
                <a:latin typeface="Swis721 BT" pitchFamily="34" charset="0"/>
              </a:rPr>
              <a:t>Discovery Trunks </a:t>
            </a:r>
            <a:r>
              <a:rPr lang="en-US" sz="2000" dirty="0" smtClean="0">
                <a:latin typeface="Swis721 BT" pitchFamily="34" charset="0"/>
              </a:rPr>
              <a:t>are available to middle school and high school teachers who are looking for innovative ways to bring their curriculum - and the stories of those who have struggled to help define freedom - to life. </a:t>
            </a:r>
          </a:p>
          <a:p>
            <a:pPr>
              <a:lnSpc>
                <a:spcPct val="150000"/>
              </a:lnSpc>
            </a:pPr>
            <a:endParaRPr lang="en-US" sz="2000" dirty="0" smtClean="0">
              <a:latin typeface="Swis721 BT" pitchFamily="34" charset="0"/>
            </a:endParaRPr>
          </a:p>
          <a:p>
            <a:pPr>
              <a:lnSpc>
                <a:spcPct val="150000"/>
              </a:lnSpc>
            </a:pPr>
            <a:r>
              <a:rPr lang="en-US" sz="2000" dirty="0" smtClean="0">
                <a:latin typeface="Swis721 BT" pitchFamily="34" charset="0"/>
              </a:rPr>
              <a:t>Themed </a:t>
            </a:r>
            <a:r>
              <a:rPr lang="en-US" sz="2000" b="1" dirty="0" smtClean="0">
                <a:solidFill>
                  <a:schemeClr val="tx1">
                    <a:lumMod val="50000"/>
                    <a:lumOff val="50000"/>
                  </a:schemeClr>
                </a:solidFill>
                <a:latin typeface="Swis721 BT" pitchFamily="34" charset="0"/>
              </a:rPr>
              <a:t>Discovery Trunks </a:t>
            </a:r>
            <a:r>
              <a:rPr lang="en-US" sz="2000" dirty="0" smtClean="0">
                <a:latin typeface="Swis721 BT" pitchFamily="34" charset="0"/>
              </a:rPr>
              <a:t>feature artifact reproductions and multimedia in kits that illuminate the lives of historical figures such as Barbara Johns, Sojourner Truth, Abraham Lincoln, Alice Paul and Frederick Douglass.</a:t>
            </a:r>
          </a:p>
          <a:p>
            <a:pPr>
              <a:lnSpc>
                <a:spcPct val="150000"/>
              </a:lnSpc>
            </a:pPr>
            <a:endParaRPr lang="en-US" sz="2000" dirty="0" smtClean="0">
              <a:latin typeface="Swis721 BT" pitchFamily="34" charset="0"/>
            </a:endParaRPr>
          </a:p>
          <a:p>
            <a:pPr>
              <a:lnSpc>
                <a:spcPct val="150000"/>
              </a:lnSpc>
            </a:pPr>
            <a:r>
              <a:rPr lang="en-US" sz="2000" dirty="0" smtClean="0">
                <a:latin typeface="Swis721 BT" pitchFamily="34" charset="0"/>
              </a:rPr>
              <a:t>The </a:t>
            </a:r>
            <a:r>
              <a:rPr lang="en-US" sz="2000" b="1" dirty="0" smtClean="0">
                <a:solidFill>
                  <a:schemeClr val="tx1">
                    <a:lumMod val="50000"/>
                    <a:lumOff val="50000"/>
                  </a:schemeClr>
                </a:solidFill>
                <a:latin typeface="Swis721 BT" pitchFamily="34" charset="0"/>
              </a:rPr>
              <a:t>Discovery Trunk </a:t>
            </a:r>
            <a:r>
              <a:rPr lang="en-US" sz="2000" dirty="0" smtClean="0">
                <a:latin typeface="Swis721 BT" pitchFamily="34" charset="0"/>
              </a:rPr>
              <a:t>experience provides students with a unique opportunity to engage in hands-on, object-based learning. </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685800"/>
            <a:ext cx="7620000" cy="3600986"/>
          </a:xfrm>
          <a:prstGeom prst="rect">
            <a:avLst/>
          </a:prstGeom>
          <a:noFill/>
        </p:spPr>
        <p:txBody>
          <a:bodyPr wrap="square" rtlCol="0">
            <a:spAutoFit/>
          </a:bodyPr>
          <a:lstStyle/>
          <a:p>
            <a:r>
              <a:rPr lang="en-US" b="1" dirty="0" smtClean="0">
                <a:solidFill>
                  <a:schemeClr val="tx1">
                    <a:lumMod val="50000"/>
                    <a:lumOff val="50000"/>
                  </a:schemeClr>
                </a:solidFill>
                <a:latin typeface="Swis721 BT" pitchFamily="34" charset="0"/>
              </a:rPr>
              <a:t>  </a:t>
            </a:r>
            <a:r>
              <a:rPr lang="en-US" sz="2000" b="1" dirty="0" smtClean="0">
                <a:solidFill>
                  <a:schemeClr val="tx1">
                    <a:lumMod val="50000"/>
                    <a:lumOff val="50000"/>
                  </a:schemeClr>
                </a:solidFill>
                <a:latin typeface="Swis721 BT" pitchFamily="34" charset="0"/>
              </a:rPr>
              <a:t>Matthew Lyon </a:t>
            </a:r>
            <a:endParaRPr lang="en-US" sz="2000" dirty="0" smtClean="0">
              <a:latin typeface="Swis721 BT" pitchFamily="34" charset="0"/>
            </a:endParaRPr>
          </a:p>
          <a:p>
            <a:r>
              <a:rPr lang="en-US" sz="2000" b="1" dirty="0" smtClean="0">
                <a:solidFill>
                  <a:schemeClr val="tx1">
                    <a:lumMod val="50000"/>
                    <a:lumOff val="50000"/>
                  </a:schemeClr>
                </a:solidFill>
                <a:latin typeface="Swis721 BT" pitchFamily="34" charset="0"/>
              </a:rPr>
              <a:t>  Sequoyah </a:t>
            </a:r>
            <a:endParaRPr lang="en-US" sz="2000" dirty="0" smtClean="0">
              <a:latin typeface="Swis721 BT" pitchFamily="34" charset="0"/>
            </a:endParaRPr>
          </a:p>
          <a:p>
            <a:r>
              <a:rPr lang="en-US" sz="2000" b="1" dirty="0" smtClean="0">
                <a:solidFill>
                  <a:schemeClr val="tx1">
                    <a:lumMod val="50000"/>
                    <a:lumOff val="50000"/>
                  </a:schemeClr>
                </a:solidFill>
                <a:latin typeface="Swis721 BT" pitchFamily="34" charset="0"/>
              </a:rPr>
              <a:t>  Sojourner Truth </a:t>
            </a:r>
            <a:endParaRPr lang="en-US" sz="2000" dirty="0" smtClean="0">
              <a:latin typeface="Swis721 BT" pitchFamily="34" charset="0"/>
            </a:endParaRPr>
          </a:p>
          <a:p>
            <a:r>
              <a:rPr lang="en-US" sz="2000" b="1" dirty="0" smtClean="0">
                <a:solidFill>
                  <a:schemeClr val="tx1">
                    <a:lumMod val="50000"/>
                    <a:lumOff val="50000"/>
                  </a:schemeClr>
                </a:solidFill>
                <a:latin typeface="Swis721 BT" pitchFamily="34" charset="0"/>
              </a:rPr>
              <a:t>  Abraham Lincoln </a:t>
            </a:r>
            <a:endParaRPr lang="en-US" sz="2000" dirty="0" smtClean="0">
              <a:latin typeface="Swis721 BT" pitchFamily="34" charset="0"/>
            </a:endParaRPr>
          </a:p>
          <a:p>
            <a:r>
              <a:rPr lang="en-US" sz="2000" b="1" dirty="0" smtClean="0">
                <a:solidFill>
                  <a:schemeClr val="tx1">
                    <a:lumMod val="50000"/>
                    <a:lumOff val="50000"/>
                  </a:schemeClr>
                </a:solidFill>
                <a:latin typeface="Swis721 BT" pitchFamily="34" charset="0"/>
              </a:rPr>
              <a:t>  Frederick Douglass</a:t>
            </a:r>
          </a:p>
          <a:p>
            <a:r>
              <a:rPr lang="en-US" sz="2000" b="1" dirty="0" smtClean="0">
                <a:solidFill>
                  <a:schemeClr val="tx1">
                    <a:lumMod val="50000"/>
                    <a:lumOff val="50000"/>
                  </a:schemeClr>
                </a:solidFill>
                <a:latin typeface="Swis721 BT" pitchFamily="34" charset="0"/>
              </a:rPr>
              <a:t>  Eugene Debs </a:t>
            </a:r>
            <a:endParaRPr lang="en-US" sz="2000" dirty="0" smtClean="0">
              <a:latin typeface="Swis721 BT" pitchFamily="34" charset="0"/>
            </a:endParaRPr>
          </a:p>
          <a:p>
            <a:r>
              <a:rPr lang="en-US" sz="2000" b="1" dirty="0" smtClean="0">
                <a:solidFill>
                  <a:schemeClr val="tx1">
                    <a:lumMod val="50000"/>
                    <a:lumOff val="50000"/>
                  </a:schemeClr>
                </a:solidFill>
                <a:latin typeface="Swis721 BT" pitchFamily="34" charset="0"/>
              </a:rPr>
              <a:t>  Alice Paul </a:t>
            </a:r>
            <a:endParaRPr lang="en-US" sz="2000" dirty="0" smtClean="0">
              <a:latin typeface="Swis721 BT" pitchFamily="34" charset="0"/>
            </a:endParaRPr>
          </a:p>
          <a:p>
            <a:r>
              <a:rPr lang="en-US" sz="2000" b="1" dirty="0" smtClean="0">
                <a:solidFill>
                  <a:schemeClr val="tx1">
                    <a:lumMod val="50000"/>
                    <a:lumOff val="50000"/>
                  </a:schemeClr>
                </a:solidFill>
                <a:latin typeface="Swis721 BT" pitchFamily="34" charset="0"/>
              </a:rPr>
              <a:t>  Mary Tsukamoto</a:t>
            </a:r>
            <a:endParaRPr lang="en-US" sz="2000" dirty="0" smtClean="0">
              <a:latin typeface="Swis721 BT" pitchFamily="34" charset="0"/>
            </a:endParaRPr>
          </a:p>
          <a:p>
            <a:r>
              <a:rPr lang="en-US" sz="2000" b="1" dirty="0" smtClean="0">
                <a:solidFill>
                  <a:schemeClr val="tx1">
                    <a:lumMod val="50000"/>
                    <a:lumOff val="50000"/>
                  </a:schemeClr>
                </a:solidFill>
                <a:latin typeface="Swis721 BT" pitchFamily="34" charset="0"/>
              </a:rPr>
              <a:t>  Barbara Johns </a:t>
            </a:r>
            <a:endParaRPr lang="en-US" sz="2000" dirty="0" smtClean="0">
              <a:latin typeface="Swis721 BT" pitchFamily="34" charset="0"/>
            </a:endParaRPr>
          </a:p>
          <a:p>
            <a:r>
              <a:rPr lang="en-US" sz="2000" b="1" dirty="0" smtClean="0">
                <a:solidFill>
                  <a:schemeClr val="tx1">
                    <a:lumMod val="50000"/>
                    <a:lumOff val="50000"/>
                  </a:schemeClr>
                </a:solidFill>
                <a:latin typeface="Swis721 BT" pitchFamily="34" charset="0"/>
              </a:rPr>
              <a:t>  Ronald Reagan</a:t>
            </a:r>
          </a:p>
          <a:p>
            <a:endParaRPr lang="en-US" dirty="0" smtClean="0">
              <a:latin typeface="Swis721 BT" pitchFamily="34" charset="0"/>
            </a:endParaRPr>
          </a:p>
        </p:txBody>
      </p:sp>
      <p:pic>
        <p:nvPicPr>
          <p:cNvPr id="4" name="Picture 3" descr="mourning.jpg"/>
          <p:cNvPicPr>
            <a:picLocks noChangeAspect="1"/>
          </p:cNvPicPr>
          <p:nvPr/>
        </p:nvPicPr>
        <p:blipFill>
          <a:blip r:embed="rId3" cstate="print"/>
          <a:stretch>
            <a:fillRect/>
          </a:stretch>
        </p:blipFill>
        <p:spPr>
          <a:xfrm>
            <a:off x="4876800" y="3733800"/>
            <a:ext cx="978491" cy="2593986"/>
          </a:xfrm>
          <a:prstGeom prst="rect">
            <a:avLst/>
          </a:prstGeom>
        </p:spPr>
      </p:pic>
      <p:pic>
        <p:nvPicPr>
          <p:cNvPr id="5" name="Picture 4" descr="sign repro.jpg"/>
          <p:cNvPicPr>
            <a:picLocks noChangeAspect="1"/>
          </p:cNvPicPr>
          <p:nvPr/>
        </p:nvPicPr>
        <p:blipFill>
          <a:blip r:embed="rId4" cstate="print"/>
          <a:stretch>
            <a:fillRect/>
          </a:stretch>
        </p:blipFill>
        <p:spPr>
          <a:xfrm>
            <a:off x="6125718" y="685800"/>
            <a:ext cx="2103882" cy="3065018"/>
          </a:xfrm>
          <a:prstGeom prst="rect">
            <a:avLst/>
          </a:prstGeom>
        </p:spPr>
      </p:pic>
      <p:pic>
        <p:nvPicPr>
          <p:cNvPr id="6" name="Picture 5" descr="Carte de Visite Sojourner Truth.jpg"/>
          <p:cNvPicPr>
            <a:picLocks noChangeAspect="1"/>
          </p:cNvPicPr>
          <p:nvPr/>
        </p:nvPicPr>
        <p:blipFill>
          <a:blip r:embed="rId5" cstate="print"/>
          <a:srcRect l="5854" t="2813" r="3512" b="2812"/>
          <a:stretch>
            <a:fillRect/>
          </a:stretch>
        </p:blipFill>
        <p:spPr>
          <a:xfrm>
            <a:off x="6934200" y="4038600"/>
            <a:ext cx="1628147" cy="2117152"/>
          </a:xfrm>
          <a:prstGeom prst="rect">
            <a:avLst/>
          </a:prstGeom>
        </p:spPr>
      </p:pic>
      <p:pic>
        <p:nvPicPr>
          <p:cNvPr id="10" name="Picture 9" descr="frdo3863_letter_Lincoln_sig.jpg"/>
          <p:cNvPicPr>
            <a:picLocks noChangeAspect="1"/>
          </p:cNvPicPr>
          <p:nvPr/>
        </p:nvPicPr>
        <p:blipFill>
          <a:blip r:embed="rId6" cstate="print"/>
          <a:stretch>
            <a:fillRect/>
          </a:stretch>
        </p:blipFill>
        <p:spPr>
          <a:xfrm>
            <a:off x="3590925" y="838200"/>
            <a:ext cx="2047875" cy="2580323"/>
          </a:xfrm>
          <a:prstGeom prst="rect">
            <a:avLst/>
          </a:prstGeom>
        </p:spPr>
      </p:pic>
      <p:pic>
        <p:nvPicPr>
          <p:cNvPr id="11" name="Picture 10" descr="C41247-10.jpg"/>
          <p:cNvPicPr>
            <a:picLocks noChangeAspect="1"/>
          </p:cNvPicPr>
          <p:nvPr/>
        </p:nvPicPr>
        <p:blipFill>
          <a:blip r:embed="rId7" cstate="print"/>
          <a:stretch>
            <a:fillRect/>
          </a:stretch>
        </p:blipFill>
        <p:spPr>
          <a:xfrm>
            <a:off x="1382163" y="3962399"/>
            <a:ext cx="2580237" cy="1737360"/>
          </a:xfrm>
          <a:prstGeom prst="rect">
            <a:avLst/>
          </a:prstGeo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9600" y="5105400"/>
            <a:ext cx="7924800" cy="1600438"/>
          </a:xfrm>
          <a:prstGeom prst="rect">
            <a:avLst/>
          </a:prstGeom>
          <a:noFill/>
        </p:spPr>
        <p:txBody>
          <a:bodyPr wrap="square" rtlCol="0">
            <a:spAutoFit/>
          </a:bodyPr>
          <a:lstStyle/>
          <a:p>
            <a:r>
              <a:rPr lang="en-US" sz="1000" dirty="0" smtClean="0">
                <a:solidFill>
                  <a:schemeClr val="tx1">
                    <a:lumMod val="50000"/>
                    <a:lumOff val="50000"/>
                  </a:schemeClr>
                </a:solidFill>
              </a:rPr>
              <a:t>Sedition act	</a:t>
            </a:r>
          </a:p>
          <a:p>
            <a:r>
              <a:rPr lang="en-US" sz="1000" dirty="0" smtClean="0">
                <a:solidFill>
                  <a:schemeClr val="tx1">
                    <a:lumMod val="50000"/>
                    <a:lumOff val="50000"/>
                  </a:schemeClr>
                </a:solidFill>
              </a:rPr>
              <a:t>Alien &amp; Sedition Acts - 1798; Fifth Congress; Enrolled Acts and Resolutions; General Records of the United States Government; Record Group 11; National Archives and Records Administration.</a:t>
            </a:r>
          </a:p>
          <a:p>
            <a:endParaRPr lang="en-US" sz="1000" dirty="0" smtClean="0">
              <a:solidFill>
                <a:schemeClr val="tx1">
                  <a:lumMod val="50000"/>
                  <a:lumOff val="50000"/>
                </a:schemeClr>
              </a:solidFill>
            </a:endParaRPr>
          </a:p>
          <a:p>
            <a:r>
              <a:rPr lang="en-US" sz="1000" dirty="0" smtClean="0">
                <a:solidFill>
                  <a:schemeClr val="tx1">
                    <a:lumMod val="50000"/>
                    <a:lumOff val="50000"/>
                  </a:schemeClr>
                </a:solidFill>
              </a:rPr>
              <a:t>Warrant /punishment</a:t>
            </a:r>
          </a:p>
          <a:p>
            <a:r>
              <a:rPr lang="en-US" sz="1000" dirty="0" smtClean="0">
                <a:solidFill>
                  <a:schemeClr val="tx1">
                    <a:lumMod val="50000"/>
                    <a:lumOff val="50000"/>
                  </a:schemeClr>
                </a:solidFill>
              </a:rPr>
              <a:t>Record Group 21: Records of District Courts of the United States, 1685 - 2004ARC ID: 350; Creator: U.S. Circuit Court for the District of Vermont. (1791 - 01/01/1912) Series: Case Files, compiled 1792 - 1869ARC ID: 595562; National Archives and Records Administration, Northeast Region (Boston).</a:t>
            </a:r>
          </a:p>
          <a:p>
            <a:endParaRPr lang="en-US" dirty="0"/>
          </a:p>
        </p:txBody>
      </p:sp>
      <p:pic>
        <p:nvPicPr>
          <p:cNvPr id="4" name="Picture 3" descr="doc_016b_big.jpg"/>
          <p:cNvPicPr>
            <a:picLocks noChangeAspect="1"/>
          </p:cNvPicPr>
          <p:nvPr/>
        </p:nvPicPr>
        <p:blipFill>
          <a:blip r:embed="rId3" cstate="print"/>
          <a:stretch>
            <a:fillRect/>
          </a:stretch>
        </p:blipFill>
        <p:spPr>
          <a:xfrm>
            <a:off x="1545772" y="598714"/>
            <a:ext cx="3551064" cy="4389120"/>
          </a:xfrm>
          <a:prstGeom prst="rect">
            <a:avLst/>
          </a:prstGeom>
        </p:spPr>
      </p:pic>
      <p:pic>
        <p:nvPicPr>
          <p:cNvPr id="6" name="Picture 5" descr="07537_2004_002_A.gif"/>
          <p:cNvPicPr>
            <a:picLocks noChangeAspect="1"/>
          </p:cNvPicPr>
          <p:nvPr/>
        </p:nvPicPr>
        <p:blipFill>
          <a:blip r:embed="rId4" cstate="print"/>
          <a:stretch>
            <a:fillRect/>
          </a:stretch>
        </p:blipFill>
        <p:spPr>
          <a:xfrm>
            <a:off x="5508171" y="544286"/>
            <a:ext cx="2865431" cy="4572000"/>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0022u.tif"/>
          <p:cNvPicPr>
            <a:picLocks noChangeAspect="1"/>
          </p:cNvPicPr>
          <p:nvPr/>
        </p:nvPicPr>
        <p:blipFill>
          <a:blip r:embed="rId3" cstate="print"/>
          <a:stretch>
            <a:fillRect/>
          </a:stretch>
        </p:blipFill>
        <p:spPr>
          <a:xfrm>
            <a:off x="1084455" y="1338943"/>
            <a:ext cx="5304620" cy="3200400"/>
          </a:xfrm>
          <a:prstGeom prst="rect">
            <a:avLst/>
          </a:prstGeom>
        </p:spPr>
      </p:pic>
      <p:sp>
        <p:nvSpPr>
          <p:cNvPr id="3" name="TextBox 2"/>
          <p:cNvSpPr txBox="1"/>
          <p:nvPr/>
        </p:nvSpPr>
        <p:spPr>
          <a:xfrm>
            <a:off x="990600" y="4953000"/>
            <a:ext cx="7239000" cy="1015663"/>
          </a:xfrm>
          <a:prstGeom prst="rect">
            <a:avLst/>
          </a:prstGeom>
          <a:noFill/>
        </p:spPr>
        <p:txBody>
          <a:bodyPr wrap="square" rtlCol="0">
            <a:spAutoFit/>
          </a:bodyPr>
          <a:lstStyle/>
          <a:p>
            <a:r>
              <a:rPr lang="en-US" sz="1000" dirty="0" smtClean="0">
                <a:solidFill>
                  <a:schemeClr val="tx1">
                    <a:lumMod val="50000"/>
                    <a:lumOff val="50000"/>
                  </a:schemeClr>
                </a:solidFill>
              </a:rPr>
              <a:t>Penn[</a:t>
            </a:r>
            <a:r>
              <a:rPr lang="en-US" sz="1000" dirty="0" err="1" smtClean="0">
                <a:solidFill>
                  <a:schemeClr val="tx1">
                    <a:lumMod val="50000"/>
                    <a:lumOff val="50000"/>
                  </a:schemeClr>
                </a:solidFill>
              </a:rPr>
              <a:t>sylvania</a:t>
            </a:r>
            <a:r>
              <a:rPr lang="en-US" sz="1000" dirty="0" smtClean="0">
                <a:solidFill>
                  <a:schemeClr val="tx1">
                    <a:lumMod val="50000"/>
                    <a:lumOff val="50000"/>
                  </a:schemeClr>
                </a:solidFill>
              </a:rPr>
              <a:t>] on the picket line, 1917.	</a:t>
            </a:r>
          </a:p>
          <a:p>
            <a:r>
              <a:rPr lang="en-US" sz="1000" dirty="0" smtClean="0">
                <a:solidFill>
                  <a:schemeClr val="tx1">
                    <a:lumMod val="50000"/>
                    <a:lumOff val="50000"/>
                  </a:schemeClr>
                </a:solidFill>
              </a:rPr>
              <a:t>Women of Protest: Photographs from the Records of the National Woman's Party, Manuscript Division, Library of Congress, Washington, D.C. [mnwp.160022]</a:t>
            </a:r>
          </a:p>
          <a:p>
            <a:endParaRPr lang="en-US" sz="1000" dirty="0" smtClean="0">
              <a:solidFill>
                <a:schemeClr val="tx1">
                  <a:lumMod val="50000"/>
                  <a:lumOff val="50000"/>
                </a:schemeClr>
              </a:solidFill>
            </a:endParaRPr>
          </a:p>
          <a:p>
            <a:r>
              <a:rPr lang="en-US" sz="1000" dirty="0" smtClean="0">
                <a:solidFill>
                  <a:schemeClr val="tx1">
                    <a:lumMod val="50000"/>
                    <a:lumOff val="50000"/>
                  </a:schemeClr>
                </a:solidFill>
              </a:rPr>
              <a:t>Reproduction Jailed for Freedom Pin</a:t>
            </a:r>
          </a:p>
          <a:p>
            <a:r>
              <a:rPr lang="en-US" sz="1000" dirty="0" smtClean="0">
                <a:solidFill>
                  <a:schemeClr val="tx1">
                    <a:lumMod val="50000"/>
                    <a:lumOff val="50000"/>
                  </a:schemeClr>
                </a:solidFill>
              </a:rPr>
              <a:t>Purchased from the Framingham Historical Society and Museum</a:t>
            </a:r>
          </a:p>
        </p:txBody>
      </p:sp>
      <p:pic>
        <p:nvPicPr>
          <p:cNvPr id="4" name="Picture 3" descr="jaildoorpin.jpg"/>
          <p:cNvPicPr>
            <a:picLocks noChangeAspect="1"/>
          </p:cNvPicPr>
          <p:nvPr/>
        </p:nvPicPr>
        <p:blipFill>
          <a:blip r:embed="rId4" cstate="print"/>
          <a:srcRect l="26688" t="8772" r="21991" b="5702"/>
          <a:stretch>
            <a:fillRect/>
          </a:stretch>
        </p:blipFill>
        <p:spPr>
          <a:xfrm>
            <a:off x="6552361" y="1349828"/>
            <a:ext cx="2051538" cy="320040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ChangeArrowheads="1"/>
          </p:cNvSpPr>
          <p:nvPr>
            <p:ph type="title"/>
          </p:nvPr>
        </p:nvSpPr>
        <p:spPr>
          <a:xfrm>
            <a:off x="1001485" y="141514"/>
            <a:ext cx="7935685" cy="1349829"/>
          </a:xfrm>
        </p:spPr>
        <p:txBody>
          <a:bodyPr/>
          <a:lstStyle/>
          <a:p>
            <a:r>
              <a:rPr lang="en-US" sz="3200" dirty="0" smtClean="0"/>
              <a:t>Primary Sources Readings</a:t>
            </a:r>
            <a:endParaRPr lang="en-US" sz="3100" i="1" dirty="0" smtClean="0">
              <a:solidFill>
                <a:srgbClr val="CC0000"/>
              </a:solidFill>
            </a:endParaRPr>
          </a:p>
        </p:txBody>
      </p:sp>
      <p:sp>
        <p:nvSpPr>
          <p:cNvPr id="5" name="TextBox 4"/>
          <p:cNvSpPr txBox="1"/>
          <p:nvPr/>
        </p:nvSpPr>
        <p:spPr>
          <a:xfrm>
            <a:off x="1240971" y="1480457"/>
            <a:ext cx="7391400" cy="2308324"/>
          </a:xfrm>
          <a:prstGeom prst="rect">
            <a:avLst/>
          </a:prstGeom>
          <a:noFill/>
        </p:spPr>
        <p:txBody>
          <a:bodyPr wrap="square" rtlCol="0">
            <a:spAutoFit/>
          </a:bodyPr>
          <a:lstStyle/>
          <a:p>
            <a:r>
              <a:rPr lang="en-US" dirty="0" smtClean="0"/>
              <a:t>What are the benefits of using primary sources?</a:t>
            </a:r>
          </a:p>
          <a:p>
            <a:endParaRPr lang="en-US" dirty="0" smtClean="0"/>
          </a:p>
          <a:p>
            <a:r>
              <a:rPr lang="en-US" dirty="0" smtClean="0"/>
              <a:t>What are the challenges of using primary sources?</a:t>
            </a:r>
          </a:p>
          <a:p>
            <a:endParaRPr lang="en-US" dirty="0" smtClean="0"/>
          </a:p>
          <a:p>
            <a:r>
              <a:rPr lang="en-US" dirty="0" smtClean="0"/>
              <a:t>Why use primary sources in teaching with controversy?</a:t>
            </a:r>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9600" y="5029200"/>
            <a:ext cx="8077200" cy="1231106"/>
          </a:xfrm>
          <a:prstGeom prst="rect">
            <a:avLst/>
          </a:prstGeom>
          <a:noFill/>
        </p:spPr>
        <p:txBody>
          <a:bodyPr wrap="square" rtlCol="0">
            <a:spAutoFit/>
          </a:bodyPr>
          <a:lstStyle/>
          <a:p>
            <a:r>
              <a:rPr lang="en-US" sz="1000" dirty="0" smtClean="0">
                <a:solidFill>
                  <a:schemeClr val="tx1">
                    <a:lumMod val="50000"/>
                    <a:lumOff val="50000"/>
                  </a:schemeClr>
                </a:solidFill>
              </a:rPr>
              <a:t>Photo of Eugene Debs	</a:t>
            </a:r>
          </a:p>
          <a:p>
            <a:r>
              <a:rPr lang="en-US" sz="1000" dirty="0" smtClean="0">
                <a:solidFill>
                  <a:schemeClr val="tx1">
                    <a:lumMod val="50000"/>
                    <a:lumOff val="50000"/>
                  </a:schemeClr>
                </a:solidFill>
              </a:rPr>
              <a:t>Courtesy of the Eugene V. Debs Foundation.</a:t>
            </a:r>
          </a:p>
          <a:p>
            <a:endParaRPr lang="en-US" sz="1000" dirty="0" smtClean="0">
              <a:solidFill>
                <a:schemeClr val="tx1">
                  <a:lumMod val="50000"/>
                  <a:lumOff val="50000"/>
                </a:schemeClr>
              </a:solidFill>
            </a:endParaRPr>
          </a:p>
          <a:p>
            <a:r>
              <a:rPr lang="en-US" sz="1000" dirty="0" smtClean="0">
                <a:solidFill>
                  <a:schemeClr val="tx1">
                    <a:lumMod val="50000"/>
                    <a:lumOff val="50000"/>
                  </a:schemeClr>
                </a:solidFill>
              </a:rPr>
              <a:t>Debs 1920 Campaign button (reproduction)</a:t>
            </a:r>
          </a:p>
          <a:p>
            <a:r>
              <a:rPr lang="en-US" sz="1000" dirty="0" smtClean="0">
                <a:solidFill>
                  <a:schemeClr val="tx1">
                    <a:lumMod val="50000"/>
                    <a:lumOff val="50000"/>
                  </a:schemeClr>
                </a:solidFill>
              </a:rPr>
              <a:t>Courtesy of the Eugene V. Debs Foundation.</a:t>
            </a:r>
          </a:p>
          <a:p>
            <a:endParaRPr lang="en-US" dirty="0"/>
          </a:p>
        </p:txBody>
      </p:sp>
      <p:pic>
        <p:nvPicPr>
          <p:cNvPr id="6" name="Picture 5" descr="eugenvdebsfront.gif"/>
          <p:cNvPicPr>
            <a:picLocks noChangeAspect="1"/>
          </p:cNvPicPr>
          <p:nvPr/>
        </p:nvPicPr>
        <p:blipFill>
          <a:blip r:embed="rId3" cstate="print"/>
          <a:stretch>
            <a:fillRect/>
          </a:stretch>
        </p:blipFill>
        <p:spPr>
          <a:xfrm>
            <a:off x="6615111" y="1662112"/>
            <a:ext cx="1920240" cy="1920240"/>
          </a:xfrm>
          <a:prstGeom prst="rect">
            <a:avLst/>
          </a:prstGeom>
        </p:spPr>
      </p:pic>
      <p:pic>
        <p:nvPicPr>
          <p:cNvPr id="8" name="Picture 7" descr="debs5.jpg"/>
          <p:cNvPicPr>
            <a:picLocks noChangeAspect="1"/>
          </p:cNvPicPr>
          <p:nvPr/>
        </p:nvPicPr>
        <p:blipFill>
          <a:blip r:embed="rId4" cstate="print"/>
          <a:stretch>
            <a:fillRect/>
          </a:stretch>
        </p:blipFill>
        <p:spPr>
          <a:xfrm>
            <a:off x="1182914" y="849086"/>
            <a:ext cx="5080000" cy="3505200"/>
          </a:xfrm>
          <a:prstGeom prst="rect">
            <a:avLst/>
          </a:prstGeo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9600" y="5029200"/>
            <a:ext cx="8077200" cy="1600438"/>
          </a:xfrm>
          <a:prstGeom prst="rect">
            <a:avLst/>
          </a:prstGeom>
          <a:noFill/>
        </p:spPr>
        <p:txBody>
          <a:bodyPr wrap="square" rtlCol="0">
            <a:spAutoFit/>
          </a:bodyPr>
          <a:lstStyle/>
          <a:p>
            <a:r>
              <a:rPr lang="en-US" sz="1000" dirty="0" smtClean="0">
                <a:solidFill>
                  <a:schemeClr val="tx1">
                    <a:lumMod val="50000"/>
                    <a:lumOff val="50000"/>
                  </a:schemeClr>
                </a:solidFill>
              </a:rPr>
              <a:t>Executive Order posted.</a:t>
            </a:r>
          </a:p>
          <a:p>
            <a:r>
              <a:rPr lang="en-US" sz="1000" dirty="0" smtClean="0">
                <a:solidFill>
                  <a:schemeClr val="tx1">
                    <a:lumMod val="50000"/>
                    <a:lumOff val="50000"/>
                  </a:schemeClr>
                </a:solidFill>
              </a:rPr>
              <a:t>Reproduction based on San Francisco, California. Exclusion Order posted at First and Front Streets 04/11/1942</a:t>
            </a:r>
          </a:p>
          <a:p>
            <a:r>
              <a:rPr lang="en-US" sz="1000" dirty="0" smtClean="0">
                <a:solidFill>
                  <a:schemeClr val="tx1">
                    <a:lumMod val="50000"/>
                    <a:lumOff val="50000"/>
                  </a:schemeClr>
                </a:solidFill>
              </a:rPr>
              <a:t>ARC Identifier 536017 / Local Identifier 210-G-A39 Item from Record Group 210: Records of the War Relocation Authority, 1941 - 1989</a:t>
            </a:r>
          </a:p>
          <a:p>
            <a:endParaRPr lang="en-US" sz="1000" dirty="0" smtClean="0">
              <a:solidFill>
                <a:schemeClr val="tx1">
                  <a:lumMod val="50000"/>
                  <a:lumOff val="50000"/>
                </a:schemeClr>
              </a:solidFill>
            </a:endParaRPr>
          </a:p>
          <a:p>
            <a:r>
              <a:rPr lang="en-US" sz="1000" dirty="0" smtClean="0">
                <a:solidFill>
                  <a:schemeClr val="tx1">
                    <a:lumMod val="50000"/>
                    <a:lumOff val="50000"/>
                  </a:schemeClr>
                </a:solidFill>
              </a:rPr>
              <a:t>Packing canvas with family number	</a:t>
            </a:r>
          </a:p>
          <a:p>
            <a:r>
              <a:rPr lang="en-US" sz="1000" dirty="0" smtClean="0">
                <a:solidFill>
                  <a:schemeClr val="tx1">
                    <a:lumMod val="50000"/>
                    <a:lumOff val="50000"/>
                  </a:schemeClr>
                </a:solidFill>
              </a:rPr>
              <a:t>Reproduction based on original in on-line exhibition "A More Perfect Union: Japanese-Americans and the U.S. Constitution."  Accessed at http://americanhistory.si.edu/perfectunion/experience/index.html</a:t>
            </a:r>
          </a:p>
          <a:p>
            <a:endParaRPr lang="en-US" dirty="0"/>
          </a:p>
        </p:txBody>
      </p:sp>
      <p:pic>
        <p:nvPicPr>
          <p:cNvPr id="4" name="Picture 3" descr="sign.jpg"/>
          <p:cNvPicPr>
            <a:picLocks noChangeAspect="1"/>
          </p:cNvPicPr>
          <p:nvPr/>
        </p:nvPicPr>
        <p:blipFill>
          <a:blip r:embed="rId3" cstate="print"/>
          <a:stretch>
            <a:fillRect/>
          </a:stretch>
        </p:blipFill>
        <p:spPr>
          <a:xfrm>
            <a:off x="1143004" y="762000"/>
            <a:ext cx="3463290" cy="4114800"/>
          </a:xfrm>
          <a:prstGeom prst="rect">
            <a:avLst/>
          </a:prstGeom>
        </p:spPr>
      </p:pic>
      <p:pic>
        <p:nvPicPr>
          <p:cNvPr id="7" name="Picture 6" descr="packing canvass.jpg"/>
          <p:cNvPicPr>
            <a:picLocks noChangeAspect="1"/>
          </p:cNvPicPr>
          <p:nvPr/>
        </p:nvPicPr>
        <p:blipFill>
          <a:blip r:embed="rId4" cstate="print"/>
          <a:stretch>
            <a:fillRect/>
          </a:stretch>
        </p:blipFill>
        <p:spPr>
          <a:xfrm>
            <a:off x="4985658" y="1066800"/>
            <a:ext cx="3131821" cy="3657600"/>
          </a:xfrm>
          <a:prstGeom prst="rect">
            <a:avLst/>
          </a:prstGeo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1600" y="566058"/>
            <a:ext cx="7206343" cy="5539978"/>
          </a:xfrm>
          <a:prstGeom prst="rect">
            <a:avLst/>
          </a:prstGeom>
          <a:noFill/>
        </p:spPr>
        <p:txBody>
          <a:bodyPr wrap="square" rtlCol="0">
            <a:spAutoFit/>
          </a:bodyPr>
          <a:lstStyle/>
          <a:p>
            <a:pPr>
              <a:lnSpc>
                <a:spcPct val="150000"/>
              </a:lnSpc>
            </a:pPr>
            <a:r>
              <a:rPr lang="en-US" sz="3200" dirty="0" smtClean="0">
                <a:solidFill>
                  <a:schemeClr val="tx1">
                    <a:lumMod val="50000"/>
                    <a:lumOff val="50000"/>
                  </a:schemeClr>
                </a:solidFill>
                <a:latin typeface="Swis721 BT" pitchFamily="34" charset="0"/>
              </a:rPr>
              <a:t>Jigsaw Approach</a:t>
            </a:r>
          </a:p>
          <a:p>
            <a:pPr>
              <a:lnSpc>
                <a:spcPct val="150000"/>
              </a:lnSpc>
            </a:pPr>
            <a:endParaRPr lang="en-US" i="1" dirty="0" smtClean="0">
              <a:solidFill>
                <a:schemeClr val="tx1">
                  <a:lumMod val="50000"/>
                  <a:lumOff val="50000"/>
                </a:schemeClr>
              </a:solidFill>
              <a:latin typeface="Swis721 BT" pitchFamily="34" charset="0"/>
            </a:endParaRPr>
          </a:p>
          <a:p>
            <a:pPr>
              <a:lnSpc>
                <a:spcPct val="150000"/>
              </a:lnSpc>
            </a:pPr>
            <a:r>
              <a:rPr lang="en-US" i="1" dirty="0" smtClean="0">
                <a:solidFill>
                  <a:schemeClr val="tx1">
                    <a:lumMod val="50000"/>
                    <a:lumOff val="50000"/>
                  </a:schemeClr>
                </a:solidFill>
                <a:latin typeface="Swis721 BT" pitchFamily="34" charset="0"/>
              </a:rPr>
              <a:t>Collaborative learning method that emphasizes connections and relationships in the content. </a:t>
            </a:r>
          </a:p>
          <a:p>
            <a:pPr>
              <a:lnSpc>
                <a:spcPct val="150000"/>
              </a:lnSpc>
            </a:pPr>
            <a:endParaRPr lang="en-US" i="1" dirty="0" smtClean="0">
              <a:solidFill>
                <a:schemeClr val="tx1">
                  <a:lumMod val="50000"/>
                  <a:lumOff val="50000"/>
                </a:schemeClr>
              </a:solidFill>
              <a:latin typeface="Swis721 BT" pitchFamily="34" charset="0"/>
            </a:endParaRPr>
          </a:p>
          <a:p>
            <a:pPr>
              <a:lnSpc>
                <a:spcPct val="150000"/>
              </a:lnSpc>
            </a:pPr>
            <a:r>
              <a:rPr lang="en-US" i="1" dirty="0" smtClean="0">
                <a:solidFill>
                  <a:schemeClr val="tx1">
                    <a:lumMod val="50000"/>
                    <a:lumOff val="50000"/>
                  </a:schemeClr>
                </a:solidFill>
                <a:latin typeface="Swis721 BT" pitchFamily="34" charset="0"/>
              </a:rPr>
              <a:t>Each student is responsible for an essential part of the material, or “piece of the puzzle.”</a:t>
            </a:r>
            <a:endParaRPr lang="en-US" sz="2000" dirty="0" smtClean="0">
              <a:latin typeface="Swis721 BT" pitchFamily="34" charset="0"/>
            </a:endParaRPr>
          </a:p>
          <a:p>
            <a:pPr>
              <a:lnSpc>
                <a:spcPct val="150000"/>
              </a:lnSpc>
            </a:pPr>
            <a:endParaRPr lang="en-US" sz="2000" dirty="0" smtClean="0">
              <a:latin typeface="Swis721 BT" pitchFamily="34" charset="0"/>
            </a:endParaRPr>
          </a:p>
          <a:p>
            <a:pPr>
              <a:lnSpc>
                <a:spcPct val="150000"/>
              </a:lnSpc>
            </a:pPr>
            <a:r>
              <a:rPr lang="en-US" dirty="0" smtClean="0">
                <a:latin typeface="Swis721 BT" pitchFamily="34" charset="0"/>
              </a:rPr>
              <a:t> </a:t>
            </a:r>
          </a:p>
          <a:p>
            <a:endParaRPr 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26028" y="685800"/>
            <a:ext cx="7162800" cy="4893647"/>
          </a:xfrm>
          <a:prstGeom prst="rect">
            <a:avLst/>
          </a:prstGeom>
          <a:noFill/>
        </p:spPr>
        <p:txBody>
          <a:bodyPr wrap="square" rtlCol="0">
            <a:spAutoFit/>
          </a:bodyPr>
          <a:lstStyle/>
          <a:p>
            <a:r>
              <a:rPr lang="en-US" sz="3200" dirty="0" smtClean="0">
                <a:solidFill>
                  <a:schemeClr val="tx1">
                    <a:lumMod val="50000"/>
                    <a:lumOff val="50000"/>
                  </a:schemeClr>
                </a:solidFill>
                <a:latin typeface="Swis721 BT" pitchFamily="34" charset="0"/>
              </a:rPr>
              <a:t>Jigsaw Approach</a:t>
            </a:r>
          </a:p>
          <a:p>
            <a:endParaRPr lang="en-US" sz="2000" b="1" u="sng" dirty="0" smtClean="0">
              <a:solidFill>
                <a:schemeClr val="tx1">
                  <a:lumMod val="50000"/>
                  <a:lumOff val="50000"/>
                </a:schemeClr>
              </a:solidFill>
              <a:latin typeface="Swis721 BT" pitchFamily="34" charset="0"/>
            </a:endParaRPr>
          </a:p>
          <a:p>
            <a:r>
              <a:rPr lang="en-US" sz="1800" i="1" dirty="0" smtClean="0">
                <a:solidFill>
                  <a:schemeClr val="tx1">
                    <a:lumMod val="50000"/>
                    <a:lumOff val="50000"/>
                  </a:schemeClr>
                </a:solidFill>
                <a:latin typeface="Swis721 BT" pitchFamily="34" charset="0"/>
              </a:rPr>
              <a:t>Each student in a “home” group receives one part of the information, thus each student is responsible for a different piece of information.</a:t>
            </a:r>
          </a:p>
          <a:p>
            <a:endParaRPr lang="en-US" sz="1800" i="1" dirty="0" smtClean="0">
              <a:solidFill>
                <a:schemeClr val="tx1">
                  <a:lumMod val="50000"/>
                  <a:lumOff val="50000"/>
                </a:schemeClr>
              </a:solidFill>
              <a:latin typeface="Swis721 BT" pitchFamily="34" charset="0"/>
            </a:endParaRPr>
          </a:p>
          <a:p>
            <a:r>
              <a:rPr lang="en-US" sz="1800" i="1" dirty="0" smtClean="0">
                <a:solidFill>
                  <a:schemeClr val="tx1">
                    <a:lumMod val="50000"/>
                    <a:lumOff val="50000"/>
                  </a:schemeClr>
                </a:solidFill>
                <a:latin typeface="Swis721 BT" pitchFamily="34" charset="0"/>
              </a:rPr>
              <a:t>Students leave the “home” group and join “expert” groups, in which all the members have the same piece of information.</a:t>
            </a:r>
          </a:p>
          <a:p>
            <a:endParaRPr lang="en-US" sz="1800" i="1" dirty="0" smtClean="0">
              <a:solidFill>
                <a:schemeClr val="tx1">
                  <a:lumMod val="50000"/>
                  <a:lumOff val="50000"/>
                </a:schemeClr>
              </a:solidFill>
              <a:latin typeface="Swis721 BT" pitchFamily="34" charset="0"/>
            </a:endParaRPr>
          </a:p>
          <a:p>
            <a:r>
              <a:rPr lang="en-US" sz="1800" i="1" dirty="0" smtClean="0">
                <a:solidFill>
                  <a:schemeClr val="tx1">
                    <a:lumMod val="50000"/>
                    <a:lumOff val="50000"/>
                  </a:schemeClr>
                </a:solidFill>
                <a:latin typeface="Swis721 BT" pitchFamily="34" charset="0"/>
              </a:rPr>
              <a:t>Students return to the “home” group, where each teaches the rest the part of the information on which they are now “experts.”</a:t>
            </a:r>
          </a:p>
          <a:p>
            <a:endParaRPr lang="en-US" sz="1800" i="1" dirty="0" smtClean="0">
              <a:solidFill>
                <a:schemeClr val="tx1">
                  <a:lumMod val="50000"/>
                  <a:lumOff val="50000"/>
                </a:schemeClr>
              </a:solidFill>
              <a:latin typeface="Swis721 BT" pitchFamily="34" charset="0"/>
            </a:endParaRPr>
          </a:p>
          <a:p>
            <a:r>
              <a:rPr lang="en-US" sz="1800" i="1" dirty="0" smtClean="0">
                <a:solidFill>
                  <a:schemeClr val="tx1">
                    <a:lumMod val="50000"/>
                    <a:lumOff val="50000"/>
                  </a:schemeClr>
                </a:solidFill>
                <a:latin typeface="Swis721 BT" pitchFamily="34" charset="0"/>
              </a:rPr>
              <a:t>Students work cooperatively in “home” and “expert” groups.</a:t>
            </a:r>
          </a:p>
          <a:p>
            <a:endParaRPr lang="en-US" i="1" dirty="0" smtClean="0">
              <a:solidFill>
                <a:schemeClr val="tx1">
                  <a:lumMod val="50000"/>
                  <a:lumOff val="50000"/>
                </a:schemeClr>
              </a:solidFill>
              <a:latin typeface="Swis721 BT" pitchFamily="34" charset="0"/>
            </a:endParaRPr>
          </a:p>
          <a:p>
            <a:pPr>
              <a:buFont typeface="Arial" pitchFamily="34" charset="0"/>
              <a:buChar char="•"/>
            </a:pPr>
            <a:endParaRPr lang="en-US" dirty="0" smtClean="0">
              <a:solidFill>
                <a:schemeClr val="tx1">
                  <a:lumMod val="50000"/>
                  <a:lumOff val="50000"/>
                </a:schemeClr>
              </a:solidFill>
              <a:latin typeface="Swis721 BT" pitchFamily="34" charset="0"/>
            </a:endParaRPr>
          </a:p>
          <a:p>
            <a:pPr algn="r"/>
            <a:r>
              <a:rPr lang="en-US" sz="1600" i="1" dirty="0" smtClean="0">
                <a:solidFill>
                  <a:schemeClr val="tx1">
                    <a:lumMod val="50000"/>
                    <a:lumOff val="50000"/>
                  </a:schemeClr>
                </a:solidFill>
                <a:latin typeface="Swis721 BT" pitchFamily="34" charset="0"/>
              </a:rPr>
              <a:t>Instructional Strategies for Middle and High School, Bruce E. Larson and Timothy A. </a:t>
            </a:r>
            <a:r>
              <a:rPr lang="en-US" sz="1600" i="1" dirty="0" err="1" smtClean="0">
                <a:solidFill>
                  <a:schemeClr val="tx1">
                    <a:lumMod val="50000"/>
                    <a:lumOff val="50000"/>
                  </a:schemeClr>
                </a:solidFill>
                <a:latin typeface="Swis721 BT" pitchFamily="34" charset="0"/>
              </a:rPr>
              <a:t>Keiper</a:t>
            </a:r>
            <a:endParaRPr lang="en-US" sz="1600" i="1" dirty="0" smtClean="0">
              <a:latin typeface="Swis721 BT" pitchFamily="34"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990600" y="337452"/>
            <a:ext cx="7848600" cy="1143000"/>
          </a:xfrm>
        </p:spPr>
        <p:txBody>
          <a:bodyPr/>
          <a:lstStyle/>
          <a:p>
            <a:pPr algn="ctr"/>
            <a:r>
              <a:rPr lang="en-US" dirty="0" smtClean="0"/>
              <a:t>The Freedom Express &amp; </a:t>
            </a:r>
            <a:br>
              <a:rPr lang="en-US" dirty="0" smtClean="0"/>
            </a:br>
            <a:r>
              <a:rPr lang="en-US" dirty="0" smtClean="0"/>
              <a:t>Liberties in Wartime</a:t>
            </a:r>
            <a:endParaRPr lang="en-US" dirty="0"/>
          </a:p>
        </p:txBody>
      </p:sp>
      <p:pic>
        <p:nvPicPr>
          <p:cNvPr id="9" name="Content Placeholder 8" descr="DSCF0909.JPG"/>
          <p:cNvPicPr>
            <a:picLocks noGrp="1" noChangeAspect="1"/>
          </p:cNvPicPr>
          <p:nvPr>
            <p:ph idx="1"/>
          </p:nvPr>
        </p:nvPicPr>
        <p:blipFill>
          <a:blip r:embed="rId3" cstate="print"/>
          <a:srcRect t="21684" b="17347"/>
          <a:stretch>
            <a:fillRect/>
          </a:stretch>
        </p:blipFill>
        <p:spPr>
          <a:xfrm>
            <a:off x="1068614" y="1676404"/>
            <a:ext cx="7879740" cy="3603171"/>
          </a:xfrm>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xhibit_guide_v1-0.jpg"/>
          <p:cNvPicPr>
            <a:picLocks noChangeAspect="1"/>
          </p:cNvPicPr>
          <p:nvPr/>
        </p:nvPicPr>
        <p:blipFill>
          <a:blip r:embed="rId3" cstate="print"/>
          <a:srcRect t="3882" b="2959"/>
          <a:stretch>
            <a:fillRect/>
          </a:stretch>
        </p:blipFill>
        <p:spPr>
          <a:xfrm>
            <a:off x="931048" y="163290"/>
            <a:ext cx="8150690" cy="5867400"/>
          </a:xfrm>
          <a:prstGeom prst="rect">
            <a:avLst/>
          </a:prstGeom>
        </p:spPr>
      </p:pic>
      <p:sp>
        <p:nvSpPr>
          <p:cNvPr id="3" name="Oval 2"/>
          <p:cNvSpPr/>
          <p:nvPr/>
        </p:nvSpPr>
        <p:spPr bwMode="auto">
          <a:xfrm>
            <a:off x="2362201" y="4452256"/>
            <a:ext cx="1360714" cy="1317171"/>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4" name="Oval 3"/>
          <p:cNvSpPr/>
          <p:nvPr/>
        </p:nvSpPr>
        <p:spPr bwMode="auto">
          <a:xfrm>
            <a:off x="4561114" y="4648200"/>
            <a:ext cx="2895599" cy="1523999"/>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5" name="Oval 4"/>
          <p:cNvSpPr/>
          <p:nvPr/>
        </p:nvSpPr>
        <p:spPr bwMode="auto">
          <a:xfrm>
            <a:off x="925287" y="968827"/>
            <a:ext cx="1687284" cy="1611087"/>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6" name="TextBox 5"/>
          <p:cNvSpPr txBox="1"/>
          <p:nvPr/>
        </p:nvSpPr>
        <p:spPr>
          <a:xfrm>
            <a:off x="1208323" y="6193976"/>
            <a:ext cx="4593770" cy="400110"/>
          </a:xfrm>
          <a:prstGeom prst="rect">
            <a:avLst/>
          </a:prstGeom>
          <a:noFill/>
        </p:spPr>
        <p:txBody>
          <a:bodyPr wrap="square" rtlCol="0">
            <a:spAutoFit/>
          </a:bodyPr>
          <a:lstStyle/>
          <a:p>
            <a:r>
              <a:rPr lang="en-US" sz="2000" dirty="0" smtClean="0">
                <a:solidFill>
                  <a:schemeClr val="bg1">
                    <a:lumMod val="50000"/>
                  </a:schemeClr>
                </a:solidFill>
                <a:latin typeface="+mn-lt"/>
              </a:rPr>
              <a:t>Exhibits relating to liberties in wartime</a:t>
            </a:r>
            <a:endParaRPr lang="en-US" sz="2000" dirty="0">
              <a:solidFill>
                <a:schemeClr val="bg1">
                  <a:lumMod val="50000"/>
                </a:schemeClr>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163276"/>
            <a:ext cx="7848600" cy="1143000"/>
          </a:xfrm>
        </p:spPr>
        <p:txBody>
          <a:bodyPr/>
          <a:lstStyle/>
          <a:p>
            <a:r>
              <a:rPr lang="en-US" dirty="0" smtClean="0">
                <a:solidFill>
                  <a:schemeClr val="bg1">
                    <a:lumMod val="50000"/>
                  </a:schemeClr>
                </a:solidFill>
                <a:latin typeface="+mn-lt"/>
              </a:rPr>
              <a:t>Faces of Freedom</a:t>
            </a:r>
            <a:endParaRPr lang="en-US" dirty="0">
              <a:solidFill>
                <a:schemeClr val="bg1">
                  <a:lumMod val="50000"/>
                </a:schemeClr>
              </a:solidFill>
              <a:latin typeface="+mn-lt"/>
            </a:endParaRPr>
          </a:p>
        </p:txBody>
      </p:sp>
      <p:sp>
        <p:nvSpPr>
          <p:cNvPr id="3" name="Content Placeholder 2"/>
          <p:cNvSpPr>
            <a:spLocks noGrp="1"/>
          </p:cNvSpPr>
          <p:nvPr>
            <p:ph idx="1"/>
          </p:nvPr>
        </p:nvSpPr>
        <p:spPr>
          <a:xfrm>
            <a:off x="990599" y="1164756"/>
            <a:ext cx="7870371" cy="2754102"/>
          </a:xfrm>
        </p:spPr>
        <p:txBody>
          <a:bodyPr/>
          <a:lstStyle/>
          <a:p>
            <a:r>
              <a:rPr lang="en-US" dirty="0" smtClean="0"/>
              <a:t>This exhibit features artifacts that help tell the story of  several historic figures who asserted their First Amendment rights in a struggle to re-define freedom in the United States.</a:t>
            </a:r>
          </a:p>
          <a:p>
            <a:r>
              <a:rPr lang="en-US" dirty="0" smtClean="0"/>
              <a:t>Mary Tsukamoto (Immigrants’ Rights)</a:t>
            </a:r>
          </a:p>
          <a:p>
            <a:pPr lvl="1"/>
            <a:r>
              <a:rPr lang="en-US" dirty="0" smtClean="0"/>
              <a:t>U.S. citizen of Japanese ancestry who was relocated to an internment camp during World War II</a:t>
            </a:r>
          </a:p>
        </p:txBody>
      </p:sp>
      <p:pic>
        <p:nvPicPr>
          <p:cNvPr id="1026" name="Picture 2" descr="mtmesshallcard"/>
          <p:cNvPicPr>
            <a:picLocks noChangeAspect="1" noChangeArrowheads="1"/>
          </p:cNvPicPr>
          <p:nvPr/>
        </p:nvPicPr>
        <p:blipFill>
          <a:blip r:embed="rId2" cstate="print"/>
          <a:srcRect/>
          <a:stretch>
            <a:fillRect/>
          </a:stretch>
        </p:blipFill>
        <p:spPr bwMode="auto">
          <a:xfrm>
            <a:off x="399143" y="3864428"/>
            <a:ext cx="4416331" cy="2669636"/>
          </a:xfrm>
          <a:prstGeom prst="rect">
            <a:avLst/>
          </a:prstGeom>
          <a:noFill/>
          <a:ln w="9525" algn="in">
            <a:noFill/>
            <a:miter lim="800000"/>
            <a:headEnd/>
            <a:tailEnd/>
          </a:ln>
          <a:effectLst/>
        </p:spPr>
      </p:pic>
      <p:sp>
        <p:nvSpPr>
          <p:cNvPr id="6" name="Rectangle 5"/>
          <p:cNvSpPr/>
          <p:nvPr/>
        </p:nvSpPr>
        <p:spPr>
          <a:xfrm>
            <a:off x="4865914" y="4712456"/>
            <a:ext cx="3265714" cy="954107"/>
          </a:xfrm>
          <a:prstGeom prst="rect">
            <a:avLst/>
          </a:prstGeom>
        </p:spPr>
        <p:txBody>
          <a:bodyPr wrap="square">
            <a:spAutoFit/>
          </a:bodyPr>
          <a:lstStyle/>
          <a:p>
            <a:pPr>
              <a:spcBef>
                <a:spcPts val="0"/>
              </a:spcBef>
              <a:spcAft>
                <a:spcPts val="0"/>
              </a:spcAft>
            </a:pPr>
            <a:r>
              <a:rPr lang="en-US" sz="1400" i="1" kern="1400" dirty="0" smtClean="0">
                <a:solidFill>
                  <a:srgbClr val="000000"/>
                </a:solidFill>
                <a:latin typeface="Swis721 BT"/>
              </a:rPr>
              <a:t>Due to the large number of people in the camps, the mess halls provided meals in shifts, as seen on Mary Tsukamoto’s Mess Hall I.D. card.</a:t>
            </a:r>
            <a:endParaRPr lang="en-US" sz="1400" i="1" kern="1400" dirty="0">
              <a:solidFill>
                <a:srgbClr val="000000"/>
              </a:solidFill>
              <a:latin typeface="Times New Roman"/>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163276"/>
            <a:ext cx="7848600" cy="1143000"/>
          </a:xfrm>
        </p:spPr>
        <p:txBody>
          <a:bodyPr/>
          <a:lstStyle/>
          <a:p>
            <a:r>
              <a:rPr lang="en-US" dirty="0" smtClean="0">
                <a:solidFill>
                  <a:schemeClr val="bg1">
                    <a:lumMod val="50000"/>
                  </a:schemeClr>
                </a:solidFill>
                <a:latin typeface="+mn-lt"/>
              </a:rPr>
              <a:t>Censorship Wheels</a:t>
            </a:r>
            <a:endParaRPr lang="en-US" dirty="0">
              <a:solidFill>
                <a:schemeClr val="bg1">
                  <a:lumMod val="50000"/>
                </a:schemeClr>
              </a:solidFill>
              <a:latin typeface="+mn-lt"/>
            </a:endParaRPr>
          </a:p>
        </p:txBody>
      </p:sp>
      <p:pic>
        <p:nvPicPr>
          <p:cNvPr id="4" name="Picture 3" descr="Freedom Express-16.jpg"/>
          <p:cNvPicPr>
            <a:picLocks noChangeAspect="1"/>
          </p:cNvPicPr>
          <p:nvPr/>
        </p:nvPicPr>
        <p:blipFill>
          <a:blip r:embed="rId2" cstate="print"/>
          <a:srcRect t="5625" r="16250" b="14062"/>
          <a:stretch>
            <a:fillRect/>
          </a:stretch>
        </p:blipFill>
        <p:spPr>
          <a:xfrm>
            <a:off x="4626429" y="2122715"/>
            <a:ext cx="4376058" cy="2797629"/>
          </a:xfrm>
          <a:prstGeom prst="rect">
            <a:avLst/>
          </a:prstGeom>
          <a:effectLst>
            <a:outerShdw blurRad="50800" dist="38100" dir="8100000" algn="tr" rotWithShape="0">
              <a:prstClr val="black">
                <a:alpha val="40000"/>
              </a:prstClr>
            </a:outerShdw>
          </a:effectLst>
        </p:spPr>
      </p:pic>
      <p:sp>
        <p:nvSpPr>
          <p:cNvPr id="3" name="Content Placeholder 2"/>
          <p:cNvSpPr>
            <a:spLocks noGrp="1"/>
          </p:cNvSpPr>
          <p:nvPr>
            <p:ph idx="1"/>
          </p:nvPr>
        </p:nvSpPr>
        <p:spPr>
          <a:xfrm>
            <a:off x="990600" y="1164755"/>
            <a:ext cx="3407229" cy="4909474"/>
          </a:xfrm>
        </p:spPr>
        <p:txBody>
          <a:bodyPr>
            <a:normAutofit fontScale="55000" lnSpcReduction="20000"/>
          </a:bodyPr>
          <a:lstStyle/>
          <a:p>
            <a:r>
              <a:rPr lang="en-US" dirty="0" smtClean="0"/>
              <a:t>This exhibit defines censorship and shows both domestic and international examples of censorship in art, literature and film.</a:t>
            </a:r>
          </a:p>
          <a:p>
            <a:pPr>
              <a:buNone/>
            </a:pPr>
            <a:endParaRPr lang="en-US" dirty="0" smtClean="0"/>
          </a:p>
          <a:p>
            <a:r>
              <a:rPr lang="en-US" dirty="0" smtClean="0"/>
              <a:t>Three international examples of expression censored during wartime:</a:t>
            </a:r>
          </a:p>
          <a:p>
            <a:pPr marL="914400" lvl="1" indent="-457200">
              <a:buFont typeface="+mj-lt"/>
              <a:buAutoNum type="arabicPeriod"/>
            </a:pPr>
            <a:r>
              <a:rPr lang="en-US" i="1" dirty="0" smtClean="0">
                <a:solidFill>
                  <a:srgbClr val="002060"/>
                </a:solidFill>
              </a:rPr>
              <a:t>A Farewell to Arms </a:t>
            </a:r>
            <a:r>
              <a:rPr lang="en-US" dirty="0" smtClean="0">
                <a:solidFill>
                  <a:srgbClr val="002060"/>
                </a:solidFill>
              </a:rPr>
              <a:t>by Ernest Hemingway</a:t>
            </a:r>
          </a:p>
          <a:p>
            <a:pPr marL="1314450" lvl="2" indent="-457200"/>
            <a:r>
              <a:rPr lang="en-US" dirty="0" smtClean="0"/>
              <a:t>1929 – Italian government banned it due to unflattering account of an Italian retreat during World War I</a:t>
            </a:r>
          </a:p>
          <a:p>
            <a:pPr marL="914400" lvl="1" indent="-457200">
              <a:buFont typeface="+mj-lt"/>
              <a:buAutoNum type="arabicPeriod"/>
            </a:pPr>
            <a:r>
              <a:rPr lang="en-US" i="1" dirty="0" smtClean="0">
                <a:solidFill>
                  <a:srgbClr val="002060"/>
                </a:solidFill>
              </a:rPr>
              <a:t>Bambi </a:t>
            </a:r>
            <a:r>
              <a:rPr lang="en-US" dirty="0" smtClean="0">
                <a:solidFill>
                  <a:srgbClr val="002060"/>
                </a:solidFill>
              </a:rPr>
              <a:t>by Felix </a:t>
            </a:r>
            <a:r>
              <a:rPr lang="en-US" dirty="0" err="1" smtClean="0">
                <a:solidFill>
                  <a:srgbClr val="002060"/>
                </a:solidFill>
              </a:rPr>
              <a:t>Salten</a:t>
            </a:r>
            <a:endParaRPr lang="en-US" dirty="0" smtClean="0">
              <a:solidFill>
                <a:srgbClr val="002060"/>
              </a:solidFill>
            </a:endParaRPr>
          </a:p>
          <a:p>
            <a:pPr marL="1314450" lvl="2" indent="-457200"/>
            <a:r>
              <a:rPr lang="en-US" dirty="0" smtClean="0"/>
              <a:t>1936 – The Nazi government in Germany banned it because it was written by a Jewish author during World War II</a:t>
            </a:r>
          </a:p>
          <a:p>
            <a:pPr marL="914400" lvl="1" indent="-457200">
              <a:buFont typeface="+mj-lt"/>
              <a:buAutoNum type="arabicPeriod"/>
            </a:pPr>
            <a:r>
              <a:rPr lang="en-US" i="1" dirty="0" smtClean="0">
                <a:solidFill>
                  <a:srgbClr val="002060"/>
                </a:solidFill>
              </a:rPr>
              <a:t>The Great Dictator </a:t>
            </a:r>
            <a:r>
              <a:rPr lang="en-US" dirty="0" smtClean="0">
                <a:solidFill>
                  <a:srgbClr val="002060"/>
                </a:solidFill>
              </a:rPr>
              <a:t>featuring Charlie Chaplin</a:t>
            </a:r>
          </a:p>
          <a:p>
            <a:pPr marL="1314450" lvl="2" indent="-457200"/>
            <a:r>
              <a:rPr lang="en-US" dirty="0" smtClean="0"/>
              <a:t>1940 – Chicago police department refused to issue a permit for the exhibition of this movie out of respect for German population in city</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163276"/>
            <a:ext cx="7848600" cy="1143000"/>
          </a:xfrm>
        </p:spPr>
        <p:txBody>
          <a:bodyPr/>
          <a:lstStyle/>
          <a:p>
            <a:r>
              <a:rPr lang="en-US" dirty="0" smtClean="0">
                <a:solidFill>
                  <a:schemeClr val="bg1">
                    <a:lumMod val="50000"/>
                  </a:schemeClr>
                </a:solidFill>
                <a:latin typeface="+mn-lt"/>
              </a:rPr>
              <a:t>Draw the Line</a:t>
            </a:r>
            <a:endParaRPr lang="en-US" dirty="0">
              <a:solidFill>
                <a:schemeClr val="bg1">
                  <a:lumMod val="50000"/>
                </a:schemeClr>
              </a:solidFill>
              <a:latin typeface="+mn-lt"/>
            </a:endParaRPr>
          </a:p>
        </p:txBody>
      </p:sp>
      <p:sp>
        <p:nvSpPr>
          <p:cNvPr id="3" name="Content Placeholder 2"/>
          <p:cNvSpPr>
            <a:spLocks noGrp="1"/>
          </p:cNvSpPr>
          <p:nvPr>
            <p:ph idx="1"/>
          </p:nvPr>
        </p:nvSpPr>
        <p:spPr>
          <a:xfrm>
            <a:off x="947056" y="1164755"/>
            <a:ext cx="3853543" cy="4909474"/>
          </a:xfrm>
        </p:spPr>
        <p:txBody>
          <a:bodyPr>
            <a:noAutofit/>
          </a:bodyPr>
          <a:lstStyle/>
          <a:p>
            <a:r>
              <a:rPr lang="en-US" sz="1200" dirty="0" smtClean="0"/>
              <a:t>These two touch-screen interactives feature images, text and audio that demonstrate the tension between preserving individual First Amendment rights and protecting individuals from threats to national security, acts of violence,  obscenity and hate crimes. Visitors are asked to ‘draw the line’ on these timely issues.</a:t>
            </a:r>
          </a:p>
          <a:p>
            <a:pPr>
              <a:buNone/>
            </a:pPr>
            <a:endParaRPr lang="en-US" sz="1200" dirty="0" smtClean="0"/>
          </a:p>
          <a:p>
            <a:r>
              <a:rPr lang="en-US" sz="1200" dirty="0" smtClean="0"/>
              <a:t> Freedom of press in wartime:</a:t>
            </a:r>
          </a:p>
          <a:p>
            <a:pPr lvl="1"/>
            <a:r>
              <a:rPr lang="en-US" sz="1200" b="1" dirty="0" smtClean="0"/>
              <a:t>1860s</a:t>
            </a:r>
            <a:r>
              <a:rPr lang="en-US" sz="1200" dirty="0" smtClean="0"/>
              <a:t>: Abraham Lincoln shut down newspapers and jailed reporters critical of Civil War bloodshed</a:t>
            </a:r>
          </a:p>
          <a:p>
            <a:pPr lvl="1"/>
            <a:r>
              <a:rPr lang="en-US" sz="1200" b="1" dirty="0" smtClean="0"/>
              <a:t>1942</a:t>
            </a:r>
            <a:r>
              <a:rPr lang="en-US" sz="1200" dirty="0" smtClean="0"/>
              <a:t>: During World War II, Franklin Roosevelt’s administration charged the </a:t>
            </a:r>
            <a:r>
              <a:rPr lang="en-US" sz="1200" i="1" dirty="0" smtClean="0"/>
              <a:t>Tribune</a:t>
            </a:r>
            <a:r>
              <a:rPr lang="en-US" sz="1200" dirty="0" smtClean="0"/>
              <a:t> with espionage for its coverage of the Battle of Midway</a:t>
            </a:r>
          </a:p>
          <a:p>
            <a:pPr lvl="1"/>
            <a:r>
              <a:rPr lang="en-US" sz="1200" b="1" dirty="0" smtClean="0"/>
              <a:t>1971</a:t>
            </a:r>
            <a:r>
              <a:rPr lang="en-US" sz="1200" dirty="0" smtClean="0"/>
              <a:t>: During the Vietnam War, Pentagon employee Daniel Ellsberg leaked top-secret papers to the </a:t>
            </a:r>
            <a:r>
              <a:rPr lang="en-US" sz="1200" i="1" dirty="0" smtClean="0"/>
              <a:t>New York Times</a:t>
            </a:r>
            <a:r>
              <a:rPr lang="en-US" sz="1200" dirty="0" smtClean="0"/>
              <a:t> and </a:t>
            </a:r>
            <a:r>
              <a:rPr lang="en-US" sz="1200" i="1" dirty="0" smtClean="0"/>
              <a:t>Washington Post</a:t>
            </a:r>
            <a:r>
              <a:rPr lang="en-US" sz="1200" dirty="0" smtClean="0"/>
              <a:t>. The government stopped their publication</a:t>
            </a:r>
          </a:p>
          <a:p>
            <a:pPr lvl="1"/>
            <a:r>
              <a:rPr lang="en-US" sz="1200" b="1" dirty="0" smtClean="0"/>
              <a:t>2003</a:t>
            </a:r>
            <a:r>
              <a:rPr lang="en-US" sz="1200" dirty="0" smtClean="0"/>
              <a:t>: TV reporter Geraldo Rivera drew a sand diagram to show U.S. troop positions during the Iraq invasion.</a:t>
            </a:r>
          </a:p>
        </p:txBody>
      </p:sp>
      <p:pic>
        <p:nvPicPr>
          <p:cNvPr id="5" name="Picture 4" descr="Freedom Express-43.jpg"/>
          <p:cNvPicPr>
            <a:picLocks noChangeAspect="1"/>
          </p:cNvPicPr>
          <p:nvPr/>
        </p:nvPicPr>
        <p:blipFill>
          <a:blip r:embed="rId2" cstate="print"/>
          <a:stretch>
            <a:fillRect/>
          </a:stretch>
        </p:blipFill>
        <p:spPr>
          <a:xfrm>
            <a:off x="5050971" y="1897741"/>
            <a:ext cx="3962400" cy="2641600"/>
          </a:xfrm>
          <a:prstGeom prst="rect">
            <a:avLst/>
          </a:prstGeom>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5"/>
          <p:cNvSpPr>
            <a:spLocks noChangeArrowheads="1"/>
          </p:cNvSpPr>
          <p:nvPr/>
        </p:nvSpPr>
        <p:spPr bwMode="auto">
          <a:xfrm>
            <a:off x="0" y="0"/>
            <a:ext cx="1127125" cy="6858000"/>
          </a:xfrm>
          <a:prstGeom prst="rect">
            <a:avLst/>
          </a:prstGeom>
          <a:solidFill>
            <a:schemeClr val="bg1"/>
          </a:solidFill>
          <a:ln w="9525">
            <a:noFill/>
            <a:miter lim="800000"/>
            <a:headEnd/>
            <a:tailEnd/>
          </a:ln>
        </p:spPr>
        <p:txBody>
          <a:bodyPr wrap="none" anchor="ctr"/>
          <a:lstStyle/>
          <a:p>
            <a:pPr eaLnBrk="0" hangingPunct="0"/>
            <a:endParaRPr lang="en-US">
              <a:cs typeface="ＭＳ Ｐゴシック"/>
            </a:endParaRPr>
          </a:p>
        </p:txBody>
      </p:sp>
      <p:pic>
        <p:nvPicPr>
          <p:cNvPr id="18434" name="Picture 8" descr="M_page"/>
          <p:cNvPicPr>
            <a:picLocks noChangeAspect="1" noChangeArrowheads="1"/>
          </p:cNvPicPr>
          <p:nvPr/>
        </p:nvPicPr>
        <p:blipFill>
          <a:blip r:embed="rId3" cstate="print"/>
          <a:srcRect/>
          <a:stretch>
            <a:fillRect/>
          </a:stretch>
        </p:blipFill>
        <p:spPr bwMode="auto">
          <a:xfrm>
            <a:off x="2676525" y="1090613"/>
            <a:ext cx="6467475" cy="5767387"/>
          </a:xfrm>
          <a:prstGeom prst="rect">
            <a:avLst/>
          </a:prstGeom>
          <a:noFill/>
          <a:ln w="9525">
            <a:noFill/>
            <a:miter lim="800000"/>
            <a:headEnd/>
            <a:tailEnd/>
          </a:ln>
        </p:spPr>
      </p:pic>
      <p:sp>
        <p:nvSpPr>
          <p:cNvPr id="18435" name="Rectangle 6"/>
          <p:cNvSpPr>
            <a:spLocks noChangeArrowheads="1"/>
          </p:cNvSpPr>
          <p:nvPr/>
        </p:nvSpPr>
        <p:spPr bwMode="auto">
          <a:xfrm>
            <a:off x="225425" y="0"/>
            <a:ext cx="8518525" cy="1274763"/>
          </a:xfrm>
          <a:prstGeom prst="rect">
            <a:avLst/>
          </a:prstGeom>
          <a:noFill/>
          <a:ln w="9525">
            <a:noFill/>
            <a:miter lim="800000"/>
            <a:headEnd/>
            <a:tailEnd/>
          </a:ln>
        </p:spPr>
        <p:txBody>
          <a:bodyPr anchor="ctr"/>
          <a:lstStyle/>
          <a:p>
            <a:r>
              <a:rPr lang="en-US" sz="3600" dirty="0" smtClean="0">
                <a:latin typeface="Swis721 Md BT"/>
                <a:cs typeface="ＭＳ Ｐゴシック"/>
              </a:rPr>
              <a:t>McCormick</a:t>
            </a:r>
            <a:r>
              <a:rPr lang="en-US" sz="3200" dirty="0" smtClean="0">
                <a:latin typeface="Swis721 Md BT"/>
                <a:cs typeface="ＭＳ Ｐゴシック"/>
              </a:rPr>
              <a:t> </a:t>
            </a:r>
            <a:r>
              <a:rPr lang="en-US" sz="3600" dirty="0" smtClean="0">
                <a:latin typeface="Swis721 Md BT"/>
                <a:cs typeface="ＭＳ Ｐゴシック"/>
              </a:rPr>
              <a:t>Foundation Civics Program</a:t>
            </a:r>
            <a:br>
              <a:rPr lang="en-US" sz="3600" dirty="0" smtClean="0">
                <a:latin typeface="Swis721 Md BT"/>
                <a:cs typeface="ＭＳ Ｐゴシック"/>
              </a:rPr>
            </a:br>
            <a:r>
              <a:rPr lang="en-US" sz="3200" dirty="0" smtClean="0">
                <a:solidFill>
                  <a:srgbClr val="CC0000"/>
                </a:solidFill>
                <a:latin typeface="Swis721 Md BT"/>
                <a:cs typeface="ＭＳ Ｐゴシック"/>
              </a:rPr>
              <a:t>Primary Sources Activity</a:t>
            </a:r>
          </a:p>
        </p:txBody>
      </p:sp>
      <p:sp>
        <p:nvSpPr>
          <p:cNvPr id="18436" name="Rectangle 7"/>
          <p:cNvSpPr>
            <a:spLocks noChangeArrowheads="1"/>
          </p:cNvSpPr>
          <p:nvPr/>
        </p:nvSpPr>
        <p:spPr bwMode="auto">
          <a:xfrm>
            <a:off x="204560" y="0"/>
            <a:ext cx="8318500" cy="3905250"/>
          </a:xfrm>
          <a:prstGeom prst="rect">
            <a:avLst/>
          </a:prstGeom>
          <a:noFill/>
          <a:ln w="9525">
            <a:noFill/>
            <a:miter lim="800000"/>
            <a:headEnd/>
            <a:tailEnd/>
          </a:ln>
        </p:spPr>
        <p:txBody>
          <a:bodyPr anchor="ctr"/>
          <a:lstStyle/>
          <a:p>
            <a:endParaRPr lang="en-US" sz="3200" dirty="0" smtClean="0">
              <a:solidFill>
                <a:srgbClr val="0000FF"/>
              </a:solidFill>
              <a:latin typeface="Swis721 Md BT"/>
              <a:cs typeface="ＭＳ Ｐゴシック"/>
            </a:endParaRPr>
          </a:p>
          <a:p>
            <a:endParaRPr lang="en-US" sz="1600" dirty="0" smtClean="0">
              <a:solidFill>
                <a:srgbClr val="4D4D4D"/>
              </a:solidFill>
              <a:latin typeface="Swis721 Md BT"/>
              <a:cs typeface="ＭＳ Ｐゴシック"/>
            </a:endParaRPr>
          </a:p>
          <a:p>
            <a:endParaRPr lang="en-US" sz="1600" dirty="0">
              <a:solidFill>
                <a:srgbClr val="4D4D4D"/>
              </a:solidFill>
              <a:latin typeface="Swis721 Md BT"/>
              <a:cs typeface="ＭＳ Ｐゴシック"/>
            </a:endParaRPr>
          </a:p>
          <a:p>
            <a:r>
              <a:rPr lang="en-US" sz="1600" dirty="0" smtClean="0">
                <a:solidFill>
                  <a:srgbClr val="4D4D4D"/>
                </a:solidFill>
                <a:latin typeface="Swis721 Md BT"/>
                <a:cs typeface="ＭＳ Ｐゴシック"/>
              </a:rPr>
              <a:t/>
            </a:r>
            <a:br>
              <a:rPr lang="en-US" sz="1600" dirty="0" smtClean="0">
                <a:solidFill>
                  <a:srgbClr val="4D4D4D"/>
                </a:solidFill>
                <a:latin typeface="Swis721 Md BT"/>
                <a:cs typeface="ＭＳ Ｐゴシック"/>
              </a:rPr>
            </a:br>
            <a:endParaRPr lang="en-US" sz="1600" dirty="0">
              <a:solidFill>
                <a:srgbClr val="4D4D4D"/>
              </a:solidFill>
              <a:latin typeface="Swis721 Md BT"/>
              <a:cs typeface="ＭＳ Ｐゴシック"/>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5"/>
          <p:cNvSpPr>
            <a:spLocks noChangeArrowheads="1"/>
          </p:cNvSpPr>
          <p:nvPr/>
        </p:nvSpPr>
        <p:spPr bwMode="auto">
          <a:xfrm>
            <a:off x="0" y="0"/>
            <a:ext cx="1127125" cy="6858000"/>
          </a:xfrm>
          <a:prstGeom prst="rect">
            <a:avLst/>
          </a:prstGeom>
          <a:solidFill>
            <a:schemeClr val="bg1"/>
          </a:solidFill>
          <a:ln w="9525">
            <a:noFill/>
            <a:miter lim="800000"/>
            <a:headEnd/>
            <a:tailEnd/>
          </a:ln>
        </p:spPr>
        <p:txBody>
          <a:bodyPr wrap="none" anchor="ctr"/>
          <a:lstStyle/>
          <a:p>
            <a:pPr eaLnBrk="0" hangingPunct="0"/>
            <a:endParaRPr lang="en-US">
              <a:cs typeface="ＭＳ Ｐゴシック"/>
            </a:endParaRPr>
          </a:p>
        </p:txBody>
      </p:sp>
      <p:pic>
        <p:nvPicPr>
          <p:cNvPr id="18434" name="Picture 8" descr="M_page"/>
          <p:cNvPicPr>
            <a:picLocks noChangeAspect="1" noChangeArrowheads="1"/>
          </p:cNvPicPr>
          <p:nvPr/>
        </p:nvPicPr>
        <p:blipFill>
          <a:blip r:embed="rId3" cstate="print"/>
          <a:srcRect/>
          <a:stretch>
            <a:fillRect/>
          </a:stretch>
        </p:blipFill>
        <p:spPr bwMode="auto">
          <a:xfrm>
            <a:off x="2676525" y="1090613"/>
            <a:ext cx="6467475" cy="5767387"/>
          </a:xfrm>
          <a:prstGeom prst="rect">
            <a:avLst/>
          </a:prstGeom>
          <a:noFill/>
          <a:ln w="9525">
            <a:noFill/>
            <a:miter lim="800000"/>
            <a:headEnd/>
            <a:tailEnd/>
          </a:ln>
        </p:spPr>
      </p:pic>
      <p:sp>
        <p:nvSpPr>
          <p:cNvPr id="18435" name="Rectangle 6"/>
          <p:cNvSpPr>
            <a:spLocks noChangeArrowheads="1"/>
          </p:cNvSpPr>
          <p:nvPr/>
        </p:nvSpPr>
        <p:spPr bwMode="auto">
          <a:xfrm>
            <a:off x="225425" y="0"/>
            <a:ext cx="8518525" cy="1274763"/>
          </a:xfrm>
          <a:prstGeom prst="rect">
            <a:avLst/>
          </a:prstGeom>
          <a:noFill/>
          <a:ln w="9525">
            <a:noFill/>
            <a:miter lim="800000"/>
            <a:headEnd/>
            <a:tailEnd/>
          </a:ln>
        </p:spPr>
        <p:txBody>
          <a:bodyPr anchor="ctr"/>
          <a:lstStyle/>
          <a:p>
            <a:r>
              <a:rPr lang="en-US" sz="3600" dirty="0">
                <a:latin typeface="Swis721 Md BT"/>
                <a:cs typeface="ＭＳ Ｐゴシック"/>
              </a:rPr>
              <a:t>McCormick</a:t>
            </a:r>
            <a:r>
              <a:rPr lang="en-US" sz="3200" dirty="0">
                <a:latin typeface="Swis721 Md BT"/>
                <a:cs typeface="ＭＳ Ｐゴシック"/>
              </a:rPr>
              <a:t> </a:t>
            </a:r>
            <a:r>
              <a:rPr lang="en-US" sz="3600" dirty="0">
                <a:latin typeface="Swis721 Md BT"/>
                <a:cs typeface="ＭＳ Ｐゴシック"/>
              </a:rPr>
              <a:t>Foundation Civics Program</a:t>
            </a:r>
            <a:br>
              <a:rPr lang="en-US" sz="3600" dirty="0">
                <a:latin typeface="Swis721 Md BT"/>
                <a:cs typeface="ＭＳ Ｐゴシック"/>
              </a:rPr>
            </a:br>
            <a:r>
              <a:rPr lang="en-US" sz="3200" dirty="0" smtClean="0">
                <a:solidFill>
                  <a:srgbClr val="FF0000"/>
                </a:solidFill>
                <a:latin typeface="Swis721 Md BT"/>
                <a:cs typeface="ＭＳ Ｐゴシック"/>
              </a:rPr>
              <a:t>Primary Sources in Practice</a:t>
            </a:r>
            <a:endParaRPr lang="en-US" sz="3200" dirty="0">
              <a:solidFill>
                <a:srgbClr val="FF0000"/>
              </a:solidFill>
              <a:latin typeface="Swis721 Md BT"/>
              <a:cs typeface="ＭＳ Ｐゴシック"/>
            </a:endParaRPr>
          </a:p>
        </p:txBody>
      </p:sp>
      <p:sp>
        <p:nvSpPr>
          <p:cNvPr id="18436" name="Rectangle 7"/>
          <p:cNvSpPr>
            <a:spLocks noChangeArrowheads="1"/>
          </p:cNvSpPr>
          <p:nvPr/>
        </p:nvSpPr>
        <p:spPr bwMode="auto">
          <a:xfrm>
            <a:off x="193675" y="0"/>
            <a:ext cx="8318500" cy="3905250"/>
          </a:xfrm>
          <a:prstGeom prst="rect">
            <a:avLst/>
          </a:prstGeom>
          <a:noFill/>
          <a:ln w="9525">
            <a:noFill/>
            <a:miter lim="800000"/>
            <a:headEnd/>
            <a:tailEnd/>
          </a:ln>
        </p:spPr>
        <p:txBody>
          <a:bodyPr anchor="ctr"/>
          <a:lstStyle/>
          <a:p>
            <a:endParaRPr lang="en-US" sz="3200" dirty="0" smtClean="0">
              <a:solidFill>
                <a:srgbClr val="0000FF"/>
              </a:solidFill>
              <a:latin typeface="Swis721 Md BT"/>
              <a:cs typeface="ＭＳ Ｐゴシック"/>
            </a:endParaRPr>
          </a:p>
          <a:p>
            <a:r>
              <a:rPr lang="en-US" sz="1600" dirty="0" smtClean="0">
                <a:solidFill>
                  <a:srgbClr val="4D4D4D"/>
                </a:solidFill>
                <a:latin typeface="Swis721 Md BT" pitchFamily="34" charset="0"/>
              </a:rPr>
              <a:t>Mary Ellen Daneels</a:t>
            </a:r>
            <a:br>
              <a:rPr lang="en-US" sz="1600" dirty="0" smtClean="0">
                <a:solidFill>
                  <a:srgbClr val="4D4D4D"/>
                </a:solidFill>
                <a:latin typeface="Swis721 Md BT" pitchFamily="34" charset="0"/>
              </a:rPr>
            </a:br>
            <a:r>
              <a:rPr lang="en-US" sz="1600" dirty="0" smtClean="0">
                <a:solidFill>
                  <a:srgbClr val="4D4D4D"/>
                </a:solidFill>
                <a:latin typeface="Swis721 Md BT" pitchFamily="34" charset="0"/>
              </a:rPr>
              <a:t>Social Studies Teacher, West Chicago Community High School</a:t>
            </a:r>
            <a:endParaRPr lang="en-US" sz="1600" dirty="0" smtClean="0">
              <a:solidFill>
                <a:srgbClr val="4D4D4D"/>
              </a:solidFill>
              <a:latin typeface="Swis721 Md BT"/>
              <a:cs typeface="ＭＳ Ｐゴシック"/>
            </a:endParaRPr>
          </a:p>
          <a:p>
            <a:endParaRPr lang="en-US" sz="1600" dirty="0">
              <a:solidFill>
                <a:srgbClr val="4D4D4D"/>
              </a:solidFill>
              <a:latin typeface="Swis721 Md BT"/>
              <a:cs typeface="ＭＳ Ｐゴシック"/>
            </a:endParaRPr>
          </a:p>
          <a:p>
            <a:r>
              <a:rPr lang="en-US" sz="1600" dirty="0" smtClean="0">
                <a:solidFill>
                  <a:srgbClr val="4D4D4D"/>
                </a:solidFill>
                <a:latin typeface="Swis721 Md BT"/>
                <a:cs typeface="ＭＳ Ｐゴシック"/>
              </a:rPr>
              <a:t/>
            </a:r>
            <a:br>
              <a:rPr lang="en-US" sz="1600" dirty="0" smtClean="0">
                <a:solidFill>
                  <a:srgbClr val="4D4D4D"/>
                </a:solidFill>
                <a:latin typeface="Swis721 Md BT"/>
                <a:cs typeface="ＭＳ Ｐゴシック"/>
              </a:rPr>
            </a:br>
            <a:endParaRPr lang="en-US" sz="1600" dirty="0">
              <a:solidFill>
                <a:srgbClr val="4D4D4D"/>
              </a:solidFill>
              <a:latin typeface="Swis721 Md BT"/>
              <a:cs typeface="ＭＳ Ｐゴシック"/>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ChangeArrowheads="1"/>
          </p:cNvSpPr>
          <p:nvPr>
            <p:ph type="title"/>
          </p:nvPr>
        </p:nvSpPr>
        <p:spPr>
          <a:xfrm>
            <a:off x="990600" y="0"/>
            <a:ext cx="7848600" cy="820738"/>
          </a:xfrm>
        </p:spPr>
        <p:txBody>
          <a:bodyPr/>
          <a:lstStyle/>
          <a:p>
            <a:r>
              <a:rPr lang="en-US" dirty="0" smtClean="0">
                <a:solidFill>
                  <a:srgbClr val="CC0000"/>
                </a:solidFill>
              </a:rPr>
              <a:t>Additional Resources</a:t>
            </a:r>
            <a:endParaRPr lang="en-US" sz="3200" i="1" dirty="0" smtClean="0">
              <a:solidFill>
                <a:srgbClr val="CC0000"/>
              </a:solidFill>
            </a:endParaRPr>
          </a:p>
        </p:txBody>
      </p:sp>
      <p:sp>
        <p:nvSpPr>
          <p:cNvPr id="68610" name="Rectangle 3"/>
          <p:cNvSpPr>
            <a:spLocks noGrp="1" noChangeArrowheads="1"/>
          </p:cNvSpPr>
          <p:nvPr>
            <p:ph type="body" sz="half" idx="1"/>
          </p:nvPr>
        </p:nvSpPr>
        <p:spPr>
          <a:xfrm>
            <a:off x="360363" y="1470025"/>
            <a:ext cx="6527800" cy="5129213"/>
          </a:xfrm>
        </p:spPr>
        <p:txBody>
          <a:bodyPr/>
          <a:lstStyle/>
          <a:p>
            <a:endParaRPr lang="en-US" sz="2000" dirty="0" smtClean="0"/>
          </a:p>
          <a:p>
            <a:pPr lvl="1">
              <a:buFontTx/>
              <a:buNone/>
            </a:pPr>
            <a:endParaRPr lang="en-US" sz="2000" dirty="0" smtClean="0"/>
          </a:p>
        </p:txBody>
      </p:sp>
      <p:sp>
        <p:nvSpPr>
          <p:cNvPr id="68611" name="Text Box 4"/>
          <p:cNvSpPr txBox="1">
            <a:spLocks noChangeArrowheads="1"/>
          </p:cNvSpPr>
          <p:nvPr/>
        </p:nvSpPr>
        <p:spPr bwMode="auto">
          <a:xfrm>
            <a:off x="965200" y="657225"/>
            <a:ext cx="8178800" cy="276999"/>
          </a:xfrm>
          <a:prstGeom prst="rect">
            <a:avLst/>
          </a:prstGeom>
          <a:noFill/>
          <a:ln w="9525">
            <a:noFill/>
            <a:miter lim="800000"/>
            <a:headEnd/>
            <a:tailEnd/>
          </a:ln>
        </p:spPr>
        <p:txBody>
          <a:bodyPr>
            <a:spAutoFit/>
          </a:bodyPr>
          <a:lstStyle/>
          <a:p>
            <a:endParaRPr lang="en-US" sz="1200" dirty="0">
              <a:cs typeface="ＭＳ Ｐゴシック"/>
            </a:endParaRPr>
          </a:p>
        </p:txBody>
      </p:sp>
      <p:sp>
        <p:nvSpPr>
          <p:cNvPr id="5" name="TextBox 4"/>
          <p:cNvSpPr txBox="1"/>
          <p:nvPr/>
        </p:nvSpPr>
        <p:spPr>
          <a:xfrm>
            <a:off x="1317171" y="1143000"/>
            <a:ext cx="6705600" cy="5816977"/>
          </a:xfrm>
          <a:prstGeom prst="rect">
            <a:avLst/>
          </a:prstGeom>
          <a:noFill/>
        </p:spPr>
        <p:txBody>
          <a:bodyPr wrap="square" rtlCol="0">
            <a:spAutoFit/>
          </a:bodyPr>
          <a:lstStyle/>
          <a:p>
            <a:r>
              <a:rPr lang="en-US" sz="1800" dirty="0" smtClean="0"/>
              <a:t>The National Archives Docs Teach </a:t>
            </a:r>
          </a:p>
          <a:p>
            <a:r>
              <a:rPr lang="en-US" sz="1800" dirty="0" smtClean="0">
                <a:hlinkClick r:id="rId3"/>
              </a:rPr>
              <a:t>http://docsteach.org/</a:t>
            </a:r>
            <a:endParaRPr lang="en-US" sz="1800" dirty="0" smtClean="0"/>
          </a:p>
          <a:p>
            <a:endParaRPr lang="en-US" sz="1800" dirty="0" smtClean="0"/>
          </a:p>
          <a:p>
            <a:r>
              <a:rPr lang="en-US" sz="1800" dirty="0" smtClean="0"/>
              <a:t>National Archives Digital Classroom </a:t>
            </a:r>
            <a:r>
              <a:rPr lang="en-US" sz="1800" dirty="0" smtClean="0">
                <a:hlinkClick r:id="rId4"/>
              </a:rPr>
              <a:t>http://www.archives.gov/education/</a:t>
            </a:r>
            <a:endParaRPr lang="en-US" sz="1800" dirty="0" smtClean="0"/>
          </a:p>
          <a:p>
            <a:endParaRPr lang="en-US" sz="1800" dirty="0" smtClean="0"/>
          </a:p>
          <a:p>
            <a:r>
              <a:rPr lang="en-US" sz="1800" dirty="0" smtClean="0"/>
              <a:t>Library of Congress – Teaching with Primary Sources </a:t>
            </a:r>
            <a:r>
              <a:rPr lang="en-US" sz="1800" dirty="0" smtClean="0">
                <a:hlinkClick r:id="rId5"/>
              </a:rPr>
              <a:t>http://www.loc.gov/teachers/</a:t>
            </a:r>
            <a:endParaRPr lang="en-US" sz="1800" dirty="0" smtClean="0"/>
          </a:p>
          <a:p>
            <a:endParaRPr lang="en-US" sz="1800" dirty="0" smtClean="0"/>
          </a:p>
          <a:p>
            <a:r>
              <a:rPr lang="en-US" sz="1800" dirty="0" smtClean="0"/>
              <a:t>Smithsonian Source - Resources for Teaching American History </a:t>
            </a:r>
            <a:r>
              <a:rPr lang="en-US" sz="1800" dirty="0" smtClean="0">
                <a:hlinkClick r:id="rId6"/>
              </a:rPr>
              <a:t>http://www.smithsoniansource.org/</a:t>
            </a:r>
            <a:endParaRPr lang="en-US" sz="1800" dirty="0" smtClean="0"/>
          </a:p>
          <a:p>
            <a:endParaRPr lang="en-US" sz="1800" dirty="0" smtClean="0"/>
          </a:p>
          <a:p>
            <a:r>
              <a:rPr lang="en-US" sz="1800" dirty="0" smtClean="0"/>
              <a:t>Social Education Teaching with Documents series </a:t>
            </a:r>
            <a:r>
              <a:rPr lang="en-US" sz="1800" dirty="0" smtClean="0">
                <a:hlinkClick r:id="rId7"/>
              </a:rPr>
              <a:t>http://www.socialstudies.org/socialeducation</a:t>
            </a:r>
            <a:endParaRPr lang="en-US" sz="1800" dirty="0" smtClean="0"/>
          </a:p>
          <a:p>
            <a:endParaRPr lang="en-US" sz="1800" dirty="0" smtClean="0"/>
          </a:p>
          <a:p>
            <a:r>
              <a:rPr lang="en-US" sz="1800" dirty="0" smtClean="0"/>
              <a:t>Stanford History Education Group </a:t>
            </a:r>
          </a:p>
          <a:p>
            <a:r>
              <a:rPr lang="en-US" sz="1800" dirty="0" smtClean="0">
                <a:hlinkClick r:id="rId8"/>
              </a:rPr>
              <a:t>http://sheg.stanford.edu/</a:t>
            </a:r>
            <a:endParaRPr lang="en-US" sz="1800" dirty="0" smtClean="0"/>
          </a:p>
          <a:p>
            <a:endParaRPr lang="en-US" sz="1800"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0" y="0"/>
            <a:ext cx="1127125" cy="6858000"/>
          </a:xfrm>
          <a:prstGeom prst="rect">
            <a:avLst/>
          </a:prstGeom>
          <a:solidFill>
            <a:schemeClr val="bg1"/>
          </a:solidFill>
          <a:ln w="9525">
            <a:noFill/>
            <a:miter lim="800000"/>
            <a:headEnd/>
            <a:tailEnd/>
          </a:ln>
        </p:spPr>
        <p:txBody>
          <a:bodyPr wrap="none" anchor="ctr"/>
          <a:lstStyle/>
          <a:p>
            <a:pPr eaLnBrk="0" hangingPunct="0"/>
            <a:endParaRPr lang="en-US">
              <a:cs typeface="ＭＳ Ｐゴシック"/>
            </a:endParaRPr>
          </a:p>
        </p:txBody>
      </p:sp>
      <p:sp>
        <p:nvSpPr>
          <p:cNvPr id="2050" name="Rectangle 2"/>
          <p:cNvSpPr>
            <a:spLocks noGrp="1" noChangeArrowheads="1"/>
          </p:cNvSpPr>
          <p:nvPr>
            <p:ph type="ctrTitle"/>
          </p:nvPr>
        </p:nvSpPr>
        <p:spPr/>
        <p:txBody>
          <a:bodyPr/>
          <a:lstStyle/>
          <a:p>
            <a:pPr algn="ctr"/>
            <a:r>
              <a:rPr lang="en-US" dirty="0">
                <a:solidFill>
                  <a:schemeClr val="tx1"/>
                </a:solidFill>
                <a:latin typeface="Arial" pitchFamily="34" charset="0"/>
                <a:cs typeface="Arial" pitchFamily="34" charset="0"/>
              </a:rPr>
              <a:t>F-I-G</a:t>
            </a:r>
          </a:p>
        </p:txBody>
      </p:sp>
      <p:sp>
        <p:nvSpPr>
          <p:cNvPr id="2051" name="Rectangle 3"/>
          <p:cNvSpPr>
            <a:spLocks noGrp="1" noChangeArrowheads="1"/>
          </p:cNvSpPr>
          <p:nvPr>
            <p:ph type="subTitle" idx="1"/>
          </p:nvPr>
        </p:nvSpPr>
        <p:spPr/>
        <p:txBody>
          <a:bodyPr/>
          <a:lstStyle/>
          <a:p>
            <a:r>
              <a:rPr lang="en-US" dirty="0">
                <a:latin typeface="Arial" pitchFamily="34" charset="0"/>
                <a:cs typeface="Arial" pitchFamily="34" charset="0"/>
              </a:rPr>
              <a:t>Fact, Inference and Generalization</a:t>
            </a:r>
          </a:p>
        </p:txBody>
      </p:sp>
      <p:sp>
        <p:nvSpPr>
          <p:cNvPr id="5" name="Rectangle 4"/>
          <p:cNvSpPr>
            <a:spLocks noChangeArrowheads="1"/>
          </p:cNvSpPr>
          <p:nvPr/>
        </p:nvSpPr>
        <p:spPr bwMode="auto">
          <a:xfrm>
            <a:off x="6955972" y="6117771"/>
            <a:ext cx="1981199" cy="740229"/>
          </a:xfrm>
          <a:prstGeom prst="rect">
            <a:avLst/>
          </a:prstGeom>
          <a:solidFill>
            <a:schemeClr val="bg1"/>
          </a:solidFill>
          <a:ln w="9525">
            <a:noFill/>
            <a:miter lim="800000"/>
            <a:headEnd/>
            <a:tailEnd/>
          </a:ln>
        </p:spPr>
        <p:txBody>
          <a:bodyPr wrap="none" anchor="ctr"/>
          <a:lstStyle/>
          <a:p>
            <a:pPr eaLnBrk="0" hangingPunct="0"/>
            <a:endParaRPr lang="en-US">
              <a:cs typeface="ＭＳ Ｐゴシック"/>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0" y="0"/>
            <a:ext cx="1127125" cy="6858000"/>
          </a:xfrm>
          <a:prstGeom prst="rect">
            <a:avLst/>
          </a:prstGeom>
          <a:solidFill>
            <a:schemeClr val="bg1"/>
          </a:solidFill>
          <a:ln w="9525">
            <a:noFill/>
            <a:miter lim="800000"/>
            <a:headEnd/>
            <a:tailEnd/>
          </a:ln>
        </p:spPr>
        <p:txBody>
          <a:bodyPr wrap="none" anchor="ctr"/>
          <a:lstStyle/>
          <a:p>
            <a:pPr eaLnBrk="0" hangingPunct="0"/>
            <a:endParaRPr lang="en-US">
              <a:cs typeface="ＭＳ Ｐゴシック"/>
            </a:endParaRPr>
          </a:p>
        </p:txBody>
      </p:sp>
      <p:sp>
        <p:nvSpPr>
          <p:cNvPr id="3074" name="Rectangle 2"/>
          <p:cNvSpPr>
            <a:spLocks noGrp="1" noChangeArrowheads="1"/>
          </p:cNvSpPr>
          <p:nvPr>
            <p:ph type="title"/>
          </p:nvPr>
        </p:nvSpPr>
        <p:spPr>
          <a:xfrm>
            <a:off x="304800" y="293915"/>
            <a:ext cx="8577943" cy="1143000"/>
          </a:xfrm>
        </p:spPr>
        <p:txBody>
          <a:bodyPr/>
          <a:lstStyle/>
          <a:p>
            <a:pPr algn="ctr"/>
            <a:r>
              <a:rPr lang="en-US" sz="4400" dirty="0">
                <a:solidFill>
                  <a:schemeClr val="tx1"/>
                </a:solidFill>
                <a:latin typeface="Arial" pitchFamily="34" charset="0"/>
                <a:cs typeface="Arial" pitchFamily="34" charset="0"/>
              </a:rPr>
              <a:t>Facts</a:t>
            </a:r>
          </a:p>
        </p:txBody>
      </p:sp>
      <p:sp>
        <p:nvSpPr>
          <p:cNvPr id="3075" name="Rectangle 3"/>
          <p:cNvSpPr>
            <a:spLocks noGrp="1" noChangeArrowheads="1"/>
          </p:cNvSpPr>
          <p:nvPr>
            <p:ph type="body" idx="1"/>
          </p:nvPr>
        </p:nvSpPr>
        <p:spPr>
          <a:xfrm>
            <a:off x="337456" y="1502228"/>
            <a:ext cx="8512629" cy="4267200"/>
          </a:xfrm>
        </p:spPr>
        <p:txBody>
          <a:bodyPr/>
          <a:lstStyle/>
          <a:p>
            <a:r>
              <a:rPr lang="en-US" sz="2800" dirty="0">
                <a:latin typeface="Arial" pitchFamily="34" charset="0"/>
                <a:cs typeface="Arial" pitchFamily="34" charset="0"/>
              </a:rPr>
              <a:t>Fact:  Something that can be proven true</a:t>
            </a:r>
          </a:p>
          <a:p>
            <a:pPr lvl="1"/>
            <a:r>
              <a:rPr lang="en-US" sz="2400" dirty="0">
                <a:latin typeface="Arial" pitchFamily="34" charset="0"/>
                <a:cs typeface="Arial" pitchFamily="34" charset="0"/>
              </a:rPr>
              <a:t>John has missed a lot of history classes.</a:t>
            </a:r>
          </a:p>
          <a:p>
            <a:pPr lvl="1"/>
            <a:r>
              <a:rPr lang="en-US" sz="2400" dirty="0">
                <a:latin typeface="Arial" pitchFamily="34" charset="0"/>
                <a:cs typeface="Arial" pitchFamily="34" charset="0"/>
              </a:rPr>
              <a:t>Mary has missed a lot of history classes.</a:t>
            </a:r>
          </a:p>
          <a:p>
            <a:pPr lvl="1"/>
            <a:r>
              <a:rPr lang="en-US" sz="2400" dirty="0">
                <a:latin typeface="Arial" pitchFamily="34" charset="0"/>
                <a:cs typeface="Arial" pitchFamily="34" charset="0"/>
              </a:rPr>
              <a:t>John failed the history test.</a:t>
            </a:r>
          </a:p>
          <a:p>
            <a:pPr lvl="1"/>
            <a:r>
              <a:rPr lang="en-US" sz="2400" dirty="0">
                <a:latin typeface="Arial" pitchFamily="34" charset="0"/>
                <a:cs typeface="Arial" pitchFamily="34" charset="0"/>
              </a:rPr>
              <a:t>Mary missed the history test.</a:t>
            </a:r>
          </a:p>
          <a:p>
            <a:r>
              <a:rPr lang="en-US" sz="2800" i="1" dirty="0">
                <a:latin typeface="Arial" pitchFamily="34" charset="0"/>
                <a:cs typeface="Arial" pitchFamily="34" charset="0"/>
              </a:rPr>
              <a:t>You could look at the teachers attendance book and ask students to prove their attendance.</a:t>
            </a:r>
          </a:p>
          <a:p>
            <a:r>
              <a:rPr lang="en-US" sz="2800" i="1" dirty="0">
                <a:latin typeface="Arial" pitchFamily="34" charset="0"/>
                <a:cs typeface="Arial" pitchFamily="34" charset="0"/>
              </a:rPr>
              <a:t>You can look at the test scores to see how they performed on the test.</a:t>
            </a:r>
          </a:p>
          <a:p>
            <a:pPr lvl="1">
              <a:buFontTx/>
              <a:buNone/>
            </a:pPr>
            <a:endParaRPr lang="en-US" sz="2400" i="1" dirty="0"/>
          </a:p>
        </p:txBody>
      </p:sp>
      <p:sp>
        <p:nvSpPr>
          <p:cNvPr id="5" name="Rectangle 4"/>
          <p:cNvSpPr>
            <a:spLocks noChangeArrowheads="1"/>
          </p:cNvSpPr>
          <p:nvPr/>
        </p:nvSpPr>
        <p:spPr bwMode="auto">
          <a:xfrm>
            <a:off x="6955972" y="6117771"/>
            <a:ext cx="1981199" cy="740229"/>
          </a:xfrm>
          <a:prstGeom prst="rect">
            <a:avLst/>
          </a:prstGeom>
          <a:solidFill>
            <a:schemeClr val="bg1"/>
          </a:solidFill>
          <a:ln w="9525">
            <a:noFill/>
            <a:miter lim="800000"/>
            <a:headEnd/>
            <a:tailEnd/>
          </a:ln>
        </p:spPr>
        <p:txBody>
          <a:bodyPr wrap="none" anchor="ctr"/>
          <a:lstStyle/>
          <a:p>
            <a:pPr eaLnBrk="0" hangingPunct="0"/>
            <a:endParaRPr lang="en-US">
              <a:cs typeface="ＭＳ Ｐゴシック"/>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plus(in)">
                                      <p:cBhvr>
                                        <p:cTn id="7" dur="2000"/>
                                        <p:tgtEl>
                                          <p:spTgt spid="3075">
                                            <p:txEl>
                                              <p:pRg st="0" end="0"/>
                                            </p:txEl>
                                          </p:spTgt>
                                        </p:tgtEl>
                                      </p:cBhvr>
                                    </p:animEffect>
                                  </p:childTnLst>
                                </p:cTn>
                              </p:par>
                              <p:par>
                                <p:cTn id="8" presetID="13" presetClass="entr" presetSubtype="16" fill="hold" grpId="0" nodeType="withEffect">
                                  <p:stCondLst>
                                    <p:cond delay="0"/>
                                  </p:stCondLst>
                                  <p:childTnLst>
                                    <p:set>
                                      <p:cBhvr>
                                        <p:cTn id="9" dur="1" fill="hold">
                                          <p:stCondLst>
                                            <p:cond delay="0"/>
                                          </p:stCondLst>
                                        </p:cTn>
                                        <p:tgtEl>
                                          <p:spTgt spid="3075">
                                            <p:txEl>
                                              <p:pRg st="1" end="1"/>
                                            </p:txEl>
                                          </p:spTgt>
                                        </p:tgtEl>
                                        <p:attrNameLst>
                                          <p:attrName>style.visibility</p:attrName>
                                        </p:attrNameLst>
                                      </p:cBhvr>
                                      <p:to>
                                        <p:strVal val="visible"/>
                                      </p:to>
                                    </p:set>
                                    <p:animEffect transition="in" filter="plus(in)">
                                      <p:cBhvr>
                                        <p:cTn id="10" dur="2000"/>
                                        <p:tgtEl>
                                          <p:spTgt spid="3075">
                                            <p:txEl>
                                              <p:pRg st="1" end="1"/>
                                            </p:txEl>
                                          </p:spTgt>
                                        </p:tgtEl>
                                      </p:cBhvr>
                                    </p:animEffect>
                                  </p:childTnLst>
                                </p:cTn>
                              </p:par>
                              <p:par>
                                <p:cTn id="11" presetID="13" presetClass="entr" presetSubtype="16" fill="hold" grpId="0" nodeType="with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Effect transition="in" filter="plus(in)">
                                      <p:cBhvr>
                                        <p:cTn id="13" dur="2000"/>
                                        <p:tgtEl>
                                          <p:spTgt spid="3075">
                                            <p:txEl>
                                              <p:pRg st="2" end="2"/>
                                            </p:txEl>
                                          </p:spTgt>
                                        </p:tgtEl>
                                      </p:cBhvr>
                                    </p:animEffect>
                                  </p:childTnLst>
                                </p:cTn>
                              </p:par>
                              <p:par>
                                <p:cTn id="14" presetID="13" presetClass="entr" presetSubtype="16" fill="hold" grpId="0" nodeType="withEffect">
                                  <p:stCondLst>
                                    <p:cond delay="0"/>
                                  </p:stCondLst>
                                  <p:childTnLst>
                                    <p:set>
                                      <p:cBhvr>
                                        <p:cTn id="15" dur="1" fill="hold">
                                          <p:stCondLst>
                                            <p:cond delay="0"/>
                                          </p:stCondLst>
                                        </p:cTn>
                                        <p:tgtEl>
                                          <p:spTgt spid="3075">
                                            <p:txEl>
                                              <p:pRg st="3" end="3"/>
                                            </p:txEl>
                                          </p:spTgt>
                                        </p:tgtEl>
                                        <p:attrNameLst>
                                          <p:attrName>style.visibility</p:attrName>
                                        </p:attrNameLst>
                                      </p:cBhvr>
                                      <p:to>
                                        <p:strVal val="visible"/>
                                      </p:to>
                                    </p:set>
                                    <p:animEffect transition="in" filter="plus(in)">
                                      <p:cBhvr>
                                        <p:cTn id="16" dur="2000"/>
                                        <p:tgtEl>
                                          <p:spTgt spid="3075">
                                            <p:txEl>
                                              <p:pRg st="3" end="3"/>
                                            </p:txEl>
                                          </p:spTgt>
                                        </p:tgtEl>
                                      </p:cBhvr>
                                    </p:animEffect>
                                  </p:childTnLst>
                                </p:cTn>
                              </p:par>
                              <p:par>
                                <p:cTn id="17" presetID="13" presetClass="entr" presetSubtype="16" fill="hold" grpId="0" nodeType="with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animEffect transition="in" filter="plus(in)">
                                      <p:cBhvr>
                                        <p:cTn id="19" dur="2000"/>
                                        <p:tgtEl>
                                          <p:spTgt spid="3075">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3" presetClass="entr" presetSubtype="16" fill="hold" grpId="0" nodeType="clickEffect">
                                  <p:stCondLst>
                                    <p:cond delay="0"/>
                                  </p:stCondLst>
                                  <p:childTnLst>
                                    <p:set>
                                      <p:cBhvr>
                                        <p:cTn id="23" dur="1" fill="hold">
                                          <p:stCondLst>
                                            <p:cond delay="0"/>
                                          </p:stCondLst>
                                        </p:cTn>
                                        <p:tgtEl>
                                          <p:spTgt spid="3075">
                                            <p:txEl>
                                              <p:pRg st="5" end="5"/>
                                            </p:txEl>
                                          </p:spTgt>
                                        </p:tgtEl>
                                        <p:attrNameLst>
                                          <p:attrName>style.visibility</p:attrName>
                                        </p:attrNameLst>
                                      </p:cBhvr>
                                      <p:to>
                                        <p:strVal val="visible"/>
                                      </p:to>
                                    </p:set>
                                    <p:animEffect transition="in" filter="plus(in)">
                                      <p:cBhvr>
                                        <p:cTn id="24" dur="2000"/>
                                        <p:tgtEl>
                                          <p:spTgt spid="3075">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3" presetClass="entr" presetSubtype="16" fill="hold" grpId="0" nodeType="clickEffect">
                                  <p:stCondLst>
                                    <p:cond delay="0"/>
                                  </p:stCondLst>
                                  <p:childTnLst>
                                    <p:set>
                                      <p:cBhvr>
                                        <p:cTn id="28" dur="1" fill="hold">
                                          <p:stCondLst>
                                            <p:cond delay="0"/>
                                          </p:stCondLst>
                                        </p:cTn>
                                        <p:tgtEl>
                                          <p:spTgt spid="3075">
                                            <p:txEl>
                                              <p:pRg st="6" end="6"/>
                                            </p:txEl>
                                          </p:spTgt>
                                        </p:tgtEl>
                                        <p:attrNameLst>
                                          <p:attrName>style.visibility</p:attrName>
                                        </p:attrNameLst>
                                      </p:cBhvr>
                                      <p:to>
                                        <p:strVal val="visible"/>
                                      </p:to>
                                    </p:set>
                                    <p:animEffect transition="in" filter="plus(in)">
                                      <p:cBhvr>
                                        <p:cTn id="29" dur="2000"/>
                                        <p:tgtEl>
                                          <p:spTgt spid="307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Swis721 Md BT"/>
        <a:ea typeface="ＭＳ Ｐゴシック"/>
        <a:cs typeface=""/>
      </a:majorFont>
      <a:minorFont>
        <a:latin typeface="Swis721 BT"/>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17684</TotalTime>
  <Words>4159</Words>
  <Application>Microsoft Office PowerPoint</Application>
  <PresentationFormat>On-screen Show (4:3)</PresentationFormat>
  <Paragraphs>535</Paragraphs>
  <Slides>70</Slides>
  <Notes>54</Notes>
  <HiddenSlides>0</HiddenSlides>
  <MMClips>1</MMClips>
  <ScaleCrop>false</ScaleCrop>
  <HeadingPairs>
    <vt:vector size="4" baseType="variant">
      <vt:variant>
        <vt:lpstr>Theme</vt:lpstr>
      </vt:variant>
      <vt:variant>
        <vt:i4>1</vt:i4>
      </vt:variant>
      <vt:variant>
        <vt:lpstr>Slide Titles</vt:lpstr>
      </vt:variant>
      <vt:variant>
        <vt:i4>70</vt:i4>
      </vt:variant>
    </vt:vector>
  </HeadingPairs>
  <TitlesOfParts>
    <vt:vector size="71" baseType="lpstr">
      <vt:lpstr>Blank Presentation</vt:lpstr>
      <vt:lpstr>Slide 1</vt:lpstr>
      <vt:lpstr>Slide 2</vt:lpstr>
      <vt:lpstr>Improving Classroom Instruction: Understanding the Developmental Nature of Analyzing Primary Sources</vt:lpstr>
      <vt:lpstr>Primary Sources in History: Breaking Through the Myths</vt:lpstr>
      <vt:lpstr>Fostering Historical Thinking With Digitized Primary Sources</vt:lpstr>
      <vt:lpstr>Primary Sources Readings</vt:lpstr>
      <vt:lpstr>Slide 7</vt:lpstr>
      <vt:lpstr>F-I-G</vt:lpstr>
      <vt:lpstr>Facts</vt:lpstr>
      <vt:lpstr>Inference</vt:lpstr>
      <vt:lpstr>Generalization</vt:lpstr>
      <vt:lpstr>F-I-G Practice</vt:lpstr>
      <vt:lpstr>Election Day by E.W. Gustin</vt:lpstr>
      <vt:lpstr>F-I-G Practice</vt:lpstr>
      <vt:lpstr>Election Day by E.W. Gustin</vt:lpstr>
      <vt:lpstr>Opportunity Cost</vt:lpstr>
      <vt:lpstr>Opportunity Cost</vt:lpstr>
      <vt:lpstr>F-I-G Practice</vt:lpstr>
      <vt:lpstr>Election Day by E.W. Gustin</vt:lpstr>
      <vt:lpstr>www.loc.gov/teachers</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The Freedom Express &amp;  Liberties in Wartime</vt:lpstr>
      <vt:lpstr>Slide 65</vt:lpstr>
      <vt:lpstr>Faces of Freedom</vt:lpstr>
      <vt:lpstr>Censorship Wheels</vt:lpstr>
      <vt:lpstr>Draw the Line</vt:lpstr>
      <vt:lpstr>Slide 69</vt:lpstr>
      <vt:lpstr>Additional Resources</vt:lpstr>
    </vt:vector>
  </TitlesOfParts>
  <Company>Audrey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Here</dc:title>
  <dc:creator>Audrey</dc:creator>
  <cp:lastModifiedBy> </cp:lastModifiedBy>
  <cp:revision>446</cp:revision>
  <cp:lastPrinted>2006-01-03T21:57:35Z</cp:lastPrinted>
  <dcterms:created xsi:type="dcterms:W3CDTF">2006-01-03T17:31:43Z</dcterms:created>
  <dcterms:modified xsi:type="dcterms:W3CDTF">2010-12-01T22:17:33Z</dcterms:modified>
</cp:coreProperties>
</file>